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62" r:id="rId6"/>
    <p:sldId id="259" r:id="rId7"/>
    <p:sldId id="260" r:id="rId8"/>
    <p:sldId id="263" r:id="rId9"/>
    <p:sldId id="261" r:id="rId10"/>
    <p:sldId id="264" r:id="rId11"/>
    <p:sldId id="265" r:id="rId12"/>
  </p:sldIdLst>
  <p:sldSz cx="14630400" cy="8229600"/>
  <p:notesSz cx="8229600" cy="14630400"/>
  <p:embeddedFontLst>
    <p:embeddedFont>
      <p:font typeface="Raleway Medium"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2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86243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638802" y="586741"/>
            <a:ext cx="8686797" cy="2057400"/>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Smart Parking Management System Using WSN and IoT</a:t>
            </a:r>
            <a:endParaRPr lang="en-US" sz="43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F4D2EDEF-48D1-F073-13BE-ABA76480EC7D}"/>
              </a:ext>
            </a:extLst>
          </p:cNvPr>
          <p:cNvGraphicFramePr>
            <a:graphicFrameLocks noGrp="1"/>
          </p:cNvGraphicFramePr>
          <p:nvPr>
            <p:extLst>
              <p:ext uri="{D42A27DB-BD31-4B8C-83A1-F6EECF244321}">
                <p14:modId xmlns:p14="http://schemas.microsoft.com/office/powerpoint/2010/main" val="3462131066"/>
              </p:ext>
            </p:extLst>
          </p:nvPr>
        </p:nvGraphicFramePr>
        <p:xfrm>
          <a:off x="6210302" y="5345430"/>
          <a:ext cx="8115297" cy="2011680"/>
        </p:xfrm>
        <a:graphic>
          <a:graphicData uri="http://schemas.openxmlformats.org/drawingml/2006/table">
            <a:tbl>
              <a:tblPr>
                <a:tableStyleId>{2D5ABB26-0587-4C30-8999-92F81FD0307C}</a:tableStyleId>
              </a:tblPr>
              <a:tblGrid>
                <a:gridCol w="2705099">
                  <a:extLst>
                    <a:ext uri="{9D8B030D-6E8A-4147-A177-3AD203B41FA5}">
                      <a16:colId xmlns:a16="http://schemas.microsoft.com/office/drawing/2014/main" val="2923073973"/>
                    </a:ext>
                  </a:extLst>
                </a:gridCol>
                <a:gridCol w="2705099">
                  <a:extLst>
                    <a:ext uri="{9D8B030D-6E8A-4147-A177-3AD203B41FA5}">
                      <a16:colId xmlns:a16="http://schemas.microsoft.com/office/drawing/2014/main" val="3468180658"/>
                    </a:ext>
                  </a:extLst>
                </a:gridCol>
                <a:gridCol w="2705099">
                  <a:extLst>
                    <a:ext uri="{9D8B030D-6E8A-4147-A177-3AD203B41FA5}">
                      <a16:colId xmlns:a16="http://schemas.microsoft.com/office/drawing/2014/main" val="29971006"/>
                    </a:ext>
                  </a:extLst>
                </a:gridCol>
              </a:tblGrid>
              <a:tr h="365760">
                <a:tc>
                  <a:txBody>
                    <a:bodyPr/>
                    <a:lstStyle/>
                    <a:p>
                      <a:r>
                        <a:rPr lang="en-US" sz="1800">
                          <a:solidFill>
                            <a:schemeClr val="bg1"/>
                          </a:solidFill>
                        </a:rPr>
                        <a:t>Siddharth Linga</a:t>
                      </a:r>
                    </a:p>
                  </a:txBody>
                  <a:tcPr anchor="ctr"/>
                </a:tc>
                <a:tc>
                  <a:txBody>
                    <a:bodyPr/>
                    <a:lstStyle/>
                    <a:p>
                      <a:r>
                        <a:rPr lang="en-US" sz="1800">
                          <a:solidFill>
                            <a:schemeClr val="bg1"/>
                          </a:solidFill>
                        </a:rPr>
                        <a:t>A04325980</a:t>
                      </a:r>
                    </a:p>
                  </a:txBody>
                  <a:tcPr anchor="ctr"/>
                </a:tc>
                <a:tc>
                  <a:txBody>
                    <a:bodyPr/>
                    <a:lstStyle/>
                    <a:p>
                      <a:r>
                        <a:rPr lang="en-US" sz="1800" dirty="0">
                          <a:solidFill>
                            <a:schemeClr val="bg1"/>
                          </a:solidFill>
                        </a:rPr>
                        <a:t>W02</a:t>
                      </a:r>
                    </a:p>
                  </a:txBody>
                  <a:tcPr anchor="ctr"/>
                </a:tc>
                <a:extLst>
                  <a:ext uri="{0D108BD9-81ED-4DB2-BD59-A6C34878D82A}">
                    <a16:rowId xmlns:a16="http://schemas.microsoft.com/office/drawing/2014/main" val="2833957582"/>
                  </a:ext>
                </a:extLst>
              </a:tr>
              <a:tr h="365760">
                <a:tc>
                  <a:txBody>
                    <a:bodyPr/>
                    <a:lstStyle/>
                    <a:p>
                      <a:r>
                        <a:rPr lang="en-US" sz="1800" dirty="0">
                          <a:solidFill>
                            <a:schemeClr val="bg1"/>
                          </a:solidFill>
                        </a:rPr>
                        <a:t>Chandrahaas Reddy </a:t>
                      </a:r>
                      <a:r>
                        <a:rPr lang="en-US" sz="1800" dirty="0" err="1">
                          <a:solidFill>
                            <a:schemeClr val="bg1"/>
                          </a:solidFill>
                        </a:rPr>
                        <a:t>Guntaka</a:t>
                      </a:r>
                      <a:endParaRPr lang="en-US" sz="1800" dirty="0">
                        <a:solidFill>
                          <a:schemeClr val="bg1"/>
                        </a:solidFill>
                      </a:endParaRPr>
                    </a:p>
                  </a:txBody>
                  <a:tcPr anchor="ctr"/>
                </a:tc>
                <a:tc>
                  <a:txBody>
                    <a:bodyPr/>
                    <a:lstStyle/>
                    <a:p>
                      <a:r>
                        <a:rPr lang="en-US" sz="1800" dirty="0">
                          <a:solidFill>
                            <a:schemeClr val="bg1"/>
                          </a:solidFill>
                        </a:rPr>
                        <a:t>A04328583</a:t>
                      </a:r>
                    </a:p>
                  </a:txBody>
                  <a:tcPr anchor="ctr"/>
                </a:tc>
                <a:tc>
                  <a:txBody>
                    <a:bodyPr/>
                    <a:lstStyle/>
                    <a:p>
                      <a:r>
                        <a:rPr lang="en-US" sz="1800">
                          <a:solidFill>
                            <a:schemeClr val="bg1"/>
                          </a:solidFill>
                        </a:rPr>
                        <a:t>W01</a:t>
                      </a:r>
                    </a:p>
                  </a:txBody>
                  <a:tcPr anchor="ctr"/>
                </a:tc>
                <a:extLst>
                  <a:ext uri="{0D108BD9-81ED-4DB2-BD59-A6C34878D82A}">
                    <a16:rowId xmlns:a16="http://schemas.microsoft.com/office/drawing/2014/main" val="3502163895"/>
                  </a:ext>
                </a:extLst>
              </a:tr>
              <a:tr h="365760">
                <a:tc>
                  <a:txBody>
                    <a:bodyPr/>
                    <a:lstStyle/>
                    <a:p>
                      <a:r>
                        <a:rPr lang="en-US" sz="1800">
                          <a:solidFill>
                            <a:schemeClr val="bg1"/>
                          </a:solidFill>
                        </a:rPr>
                        <a:t>Venkata Hitesh Kumar Akunuri</a:t>
                      </a:r>
                    </a:p>
                  </a:txBody>
                  <a:tcPr anchor="ctr"/>
                </a:tc>
                <a:tc>
                  <a:txBody>
                    <a:bodyPr/>
                    <a:lstStyle/>
                    <a:p>
                      <a:r>
                        <a:rPr lang="en-US" sz="1800">
                          <a:solidFill>
                            <a:schemeClr val="bg1"/>
                          </a:solidFill>
                        </a:rPr>
                        <a:t>A04318425</a:t>
                      </a:r>
                    </a:p>
                  </a:txBody>
                  <a:tcPr anchor="ctr"/>
                </a:tc>
                <a:tc>
                  <a:txBody>
                    <a:bodyPr/>
                    <a:lstStyle/>
                    <a:p>
                      <a:r>
                        <a:rPr lang="en-US" sz="1800">
                          <a:solidFill>
                            <a:schemeClr val="bg1"/>
                          </a:solidFill>
                        </a:rPr>
                        <a:t>W01</a:t>
                      </a:r>
                    </a:p>
                  </a:txBody>
                  <a:tcPr anchor="ctr"/>
                </a:tc>
                <a:extLst>
                  <a:ext uri="{0D108BD9-81ED-4DB2-BD59-A6C34878D82A}">
                    <a16:rowId xmlns:a16="http://schemas.microsoft.com/office/drawing/2014/main" val="1846276585"/>
                  </a:ext>
                </a:extLst>
              </a:tr>
              <a:tr h="365760">
                <a:tc>
                  <a:txBody>
                    <a:bodyPr/>
                    <a:lstStyle/>
                    <a:p>
                      <a:r>
                        <a:rPr lang="en-US" sz="1800" dirty="0">
                          <a:solidFill>
                            <a:schemeClr val="bg1"/>
                          </a:solidFill>
                        </a:rPr>
                        <a:t>Sathya Sai Tarun Matta</a:t>
                      </a:r>
                    </a:p>
                  </a:txBody>
                  <a:tcPr anchor="ctr"/>
                </a:tc>
                <a:tc>
                  <a:txBody>
                    <a:bodyPr/>
                    <a:lstStyle/>
                    <a:p>
                      <a:r>
                        <a:rPr lang="en-US" sz="1800">
                          <a:solidFill>
                            <a:schemeClr val="bg1"/>
                          </a:solidFill>
                        </a:rPr>
                        <a:t>A04324592</a:t>
                      </a:r>
                    </a:p>
                  </a:txBody>
                  <a:tcPr anchor="ctr"/>
                </a:tc>
                <a:tc>
                  <a:txBody>
                    <a:bodyPr/>
                    <a:lstStyle/>
                    <a:p>
                      <a:r>
                        <a:rPr lang="en-US" sz="1800" dirty="0">
                          <a:solidFill>
                            <a:schemeClr val="bg1"/>
                          </a:solidFill>
                        </a:rPr>
                        <a:t>W02</a:t>
                      </a:r>
                    </a:p>
                  </a:txBody>
                  <a:tcPr anchor="ctr"/>
                </a:tc>
                <a:extLst>
                  <a:ext uri="{0D108BD9-81ED-4DB2-BD59-A6C34878D82A}">
                    <a16:rowId xmlns:a16="http://schemas.microsoft.com/office/drawing/2014/main" val="103110230"/>
                  </a:ext>
                </a:extLst>
              </a:tr>
            </a:tbl>
          </a:graphicData>
        </a:graphic>
      </p:graphicFrame>
      <p:pic>
        <p:nvPicPr>
          <p:cNvPr id="10" name="Picture 9">
            <a:extLst>
              <a:ext uri="{FF2B5EF4-FFF2-40B4-BE49-F238E27FC236}">
                <a16:creationId xmlns:a16="http://schemas.microsoft.com/office/drawing/2014/main" id="{1C72168B-8535-37E5-0B1B-10D6777868EC}"/>
              </a:ext>
            </a:extLst>
          </p:cNvPr>
          <p:cNvPicPr>
            <a:picLocks noChangeAspect="1"/>
          </p:cNvPicPr>
          <p:nvPr/>
        </p:nvPicPr>
        <p:blipFill>
          <a:blip r:embed="rId4"/>
          <a:stretch>
            <a:fillRect/>
          </a:stretch>
        </p:blipFill>
        <p:spPr>
          <a:xfrm>
            <a:off x="12536718" y="7671391"/>
            <a:ext cx="1996613" cy="510584"/>
          </a:xfrm>
          <a:prstGeom prst="rect">
            <a:avLst/>
          </a:prstGeom>
        </p:spPr>
      </p:pic>
      <p:sp>
        <p:nvSpPr>
          <p:cNvPr id="11" name="Text 1">
            <a:extLst>
              <a:ext uri="{FF2B5EF4-FFF2-40B4-BE49-F238E27FC236}">
                <a16:creationId xmlns:a16="http://schemas.microsoft.com/office/drawing/2014/main" id="{8A064318-94FC-AF79-8B66-15062A428845}"/>
              </a:ext>
            </a:extLst>
          </p:cNvPr>
          <p:cNvSpPr/>
          <p:nvPr/>
        </p:nvSpPr>
        <p:spPr>
          <a:xfrm>
            <a:off x="6210300" y="2389063"/>
            <a:ext cx="8315321" cy="548403"/>
          </a:xfrm>
          <a:prstGeom prst="rect">
            <a:avLst/>
          </a:prstGeom>
          <a:noFill/>
          <a:ln/>
        </p:spPr>
        <p:txBody>
          <a:bodyPr wrap="square" lIns="0" tIns="0" rIns="0" bIns="0" rtlCol="0" anchor="t"/>
          <a:lstStyle/>
          <a:p>
            <a:pPr marL="0" indent="0" algn="just">
              <a:lnSpc>
                <a:spcPts val="3100"/>
              </a:lnSpc>
              <a:buNone/>
            </a:pPr>
            <a:r>
              <a:rPr lang="en-US" sz="1900" dirty="0">
                <a:solidFill>
                  <a:srgbClr val="D7D4CC"/>
                </a:solidFill>
                <a:latin typeface="Raleway Medium" pitchFamily="34" charset="0"/>
              </a:rPr>
              <a:t>Subject: Wireless Sensor Network</a:t>
            </a:r>
          </a:p>
          <a:p>
            <a:pPr marL="0" indent="0" algn="just">
              <a:lnSpc>
                <a:spcPts val="3100"/>
              </a:lnSpc>
              <a:buNone/>
            </a:pPr>
            <a:endParaRPr lang="en-US" sz="1900" dirty="0"/>
          </a:p>
        </p:txBody>
      </p:sp>
      <p:sp>
        <p:nvSpPr>
          <p:cNvPr id="12" name="Text 1">
            <a:extLst>
              <a:ext uri="{FF2B5EF4-FFF2-40B4-BE49-F238E27FC236}">
                <a16:creationId xmlns:a16="http://schemas.microsoft.com/office/drawing/2014/main" id="{8E157A7D-A616-AD4A-2529-AD90ABA2B981}"/>
              </a:ext>
            </a:extLst>
          </p:cNvPr>
          <p:cNvSpPr/>
          <p:nvPr/>
        </p:nvSpPr>
        <p:spPr>
          <a:xfrm>
            <a:off x="6210301" y="4883564"/>
            <a:ext cx="8315321" cy="548403"/>
          </a:xfrm>
          <a:prstGeom prst="rect">
            <a:avLst/>
          </a:prstGeom>
          <a:noFill/>
          <a:ln/>
        </p:spPr>
        <p:txBody>
          <a:bodyPr wrap="square" lIns="0" tIns="0" rIns="0" bIns="0" rtlCol="0" anchor="t"/>
          <a:lstStyle/>
          <a:p>
            <a:pPr marL="0" indent="0" algn="just">
              <a:lnSpc>
                <a:spcPts val="3100"/>
              </a:lnSpc>
              <a:buNone/>
            </a:pPr>
            <a:r>
              <a:rPr lang="en-US" sz="1900" dirty="0">
                <a:solidFill>
                  <a:srgbClr val="D7D4CC"/>
                </a:solidFill>
                <a:latin typeface="Raleway Medium" pitchFamily="34" charset="0"/>
              </a:rPr>
              <a:t>Submitted By: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2109" y="536377"/>
            <a:ext cx="4841796" cy="541377"/>
          </a:xfrm>
          <a:prstGeom prst="rect">
            <a:avLst/>
          </a:prstGeom>
          <a:noFill/>
          <a:ln/>
        </p:spPr>
        <p:txBody>
          <a:bodyPr wrap="none" lIns="0" tIns="0" rIns="0" bIns="0" rtlCol="0" anchor="t"/>
          <a:lstStyle/>
          <a:p>
            <a:pPr marL="0" indent="0">
              <a:lnSpc>
                <a:spcPts val="4250"/>
              </a:lnSpc>
              <a:buNone/>
            </a:pPr>
            <a:r>
              <a:rPr lang="en-US" sz="5400" b="1" dirty="0">
                <a:solidFill>
                  <a:srgbClr val="FFE14D"/>
                </a:solidFill>
                <a:latin typeface="Times New Roman" panose="02020603050405020304" pitchFamily="18" charset="0"/>
                <a:ea typeface="Comfortaa Bold" pitchFamily="34" charset="-122"/>
                <a:cs typeface="Times New Roman" panose="02020603050405020304" pitchFamily="18" charset="0"/>
              </a:rPr>
              <a:t>Expanding the Vision</a:t>
            </a:r>
          </a:p>
        </p:txBody>
      </p:sp>
      <p:sp>
        <p:nvSpPr>
          <p:cNvPr id="3" name="Shape 1"/>
          <p:cNvSpPr/>
          <p:nvPr/>
        </p:nvSpPr>
        <p:spPr>
          <a:xfrm>
            <a:off x="962978" y="1467564"/>
            <a:ext cx="22860" cy="6225540"/>
          </a:xfrm>
          <a:prstGeom prst="roundRect">
            <a:avLst>
              <a:gd name="adj" fmla="val 1278948"/>
            </a:avLst>
          </a:prstGeom>
          <a:solidFill>
            <a:srgbClr val="5F5F63"/>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4" name="Shape 2"/>
          <p:cNvSpPr/>
          <p:nvPr/>
        </p:nvSpPr>
        <p:spPr>
          <a:xfrm>
            <a:off x="1170801" y="1894523"/>
            <a:ext cx="682109" cy="22860"/>
          </a:xfrm>
          <a:prstGeom prst="roundRect">
            <a:avLst>
              <a:gd name="adj" fmla="val 1278948"/>
            </a:avLst>
          </a:prstGeom>
          <a:solidFill>
            <a:srgbClr val="5F5F63"/>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5" name="Shape 3"/>
          <p:cNvSpPr/>
          <p:nvPr/>
        </p:nvSpPr>
        <p:spPr>
          <a:xfrm>
            <a:off x="755154" y="1686758"/>
            <a:ext cx="438507" cy="438507"/>
          </a:xfrm>
          <a:prstGeom prst="roundRect">
            <a:avLst>
              <a:gd name="adj" fmla="val 66673"/>
            </a:avLst>
          </a:prstGeom>
          <a:solidFill>
            <a:srgbClr val="46464A"/>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6" name="Text 4"/>
          <p:cNvSpPr/>
          <p:nvPr/>
        </p:nvSpPr>
        <p:spPr>
          <a:xfrm>
            <a:off x="923270" y="1776055"/>
            <a:ext cx="102156" cy="259913"/>
          </a:xfrm>
          <a:prstGeom prst="rect">
            <a:avLst/>
          </a:prstGeom>
          <a:noFill/>
          <a:ln/>
        </p:spPr>
        <p:txBody>
          <a:bodyPr wrap="none" lIns="0" tIns="0" rIns="0" bIns="0" rtlCol="0" anchor="t"/>
          <a:lstStyle/>
          <a:p>
            <a:pPr marL="0" indent="0" algn="ctr">
              <a:lnSpc>
                <a:spcPts val="2000"/>
              </a:lnSpc>
              <a:buNone/>
            </a:pPr>
            <a:r>
              <a:rPr lang="en-US" sz="2800" b="1" dirty="0">
                <a:solidFill>
                  <a:srgbClr val="D7D4CC"/>
                </a:solidFill>
                <a:latin typeface="Times New Roman" panose="02020603050405020304" pitchFamily="18" charset="0"/>
                <a:ea typeface="Comfortaa Bold"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2046327" y="1662470"/>
            <a:ext cx="2165628" cy="270629"/>
          </a:xfrm>
          <a:prstGeom prst="rect">
            <a:avLst/>
          </a:prstGeom>
          <a:noFill/>
          <a:ln/>
        </p:spPr>
        <p:txBody>
          <a:bodyPr wrap="none" lIns="0" tIns="0" rIns="0" bIns="0" rtlCol="0" anchor="t"/>
          <a:lstStyle/>
          <a:p>
            <a:pPr marL="0" indent="0" algn="l">
              <a:lnSpc>
                <a:spcPts val="210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Dynamic Pricing</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2046327" y="2050018"/>
            <a:ext cx="11901964" cy="311825"/>
          </a:xfrm>
          <a:prstGeom prst="rect">
            <a:avLst/>
          </a:prstGeom>
          <a:noFill/>
          <a:ln/>
        </p:spPr>
        <p:txBody>
          <a:bodyPr wrap="none" lIns="0" tIns="0" rIns="0" bIns="0" rtlCol="0" anchor="t"/>
          <a:lstStyle/>
          <a:p>
            <a:pPr marL="0" indent="0" algn="l">
              <a:lnSpc>
                <a:spcPts val="245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Implement demand-based pricing to optimize occupancy and revenue</a:t>
            </a:r>
            <a:endParaRPr lang="en-US" dirty="0">
              <a:latin typeface="Times New Roman" panose="02020603050405020304" pitchFamily="18" charset="0"/>
              <a:cs typeface="Times New Roman" panose="02020603050405020304" pitchFamily="18" charset="0"/>
            </a:endParaRPr>
          </a:p>
        </p:txBody>
      </p:sp>
      <p:sp>
        <p:nvSpPr>
          <p:cNvPr id="9" name="Shape 7"/>
          <p:cNvSpPr/>
          <p:nvPr/>
        </p:nvSpPr>
        <p:spPr>
          <a:xfrm>
            <a:off x="1170801" y="3178612"/>
            <a:ext cx="682109" cy="22860"/>
          </a:xfrm>
          <a:prstGeom prst="roundRect">
            <a:avLst>
              <a:gd name="adj" fmla="val 1278948"/>
            </a:avLst>
          </a:prstGeom>
          <a:solidFill>
            <a:srgbClr val="5F5F63"/>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10" name="Shape 8"/>
          <p:cNvSpPr/>
          <p:nvPr/>
        </p:nvSpPr>
        <p:spPr>
          <a:xfrm>
            <a:off x="755154" y="2970848"/>
            <a:ext cx="438507" cy="438507"/>
          </a:xfrm>
          <a:prstGeom prst="roundRect">
            <a:avLst>
              <a:gd name="adj" fmla="val 66673"/>
            </a:avLst>
          </a:prstGeom>
          <a:solidFill>
            <a:srgbClr val="46464A"/>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11" name="Text 9"/>
          <p:cNvSpPr/>
          <p:nvPr/>
        </p:nvSpPr>
        <p:spPr>
          <a:xfrm>
            <a:off x="897910" y="3060144"/>
            <a:ext cx="152876" cy="259913"/>
          </a:xfrm>
          <a:prstGeom prst="rect">
            <a:avLst/>
          </a:prstGeom>
          <a:noFill/>
          <a:ln/>
        </p:spPr>
        <p:txBody>
          <a:bodyPr wrap="none" lIns="0" tIns="0" rIns="0" bIns="0" rtlCol="0" anchor="t"/>
          <a:lstStyle/>
          <a:p>
            <a:pPr marL="0" indent="0" algn="ctr">
              <a:lnSpc>
                <a:spcPts val="2000"/>
              </a:lnSpc>
              <a:buNone/>
            </a:pPr>
            <a:r>
              <a:rPr lang="en-US" sz="2800" b="1" dirty="0">
                <a:solidFill>
                  <a:srgbClr val="D7D4CC"/>
                </a:solidFill>
                <a:latin typeface="Times New Roman" panose="02020603050405020304" pitchFamily="18" charset="0"/>
                <a:ea typeface="Comfortaa Bold" pitchFamily="34" charset="-122"/>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2046327" y="2946559"/>
            <a:ext cx="2205514" cy="270629"/>
          </a:xfrm>
          <a:prstGeom prst="rect">
            <a:avLst/>
          </a:prstGeom>
          <a:noFill/>
          <a:ln/>
        </p:spPr>
        <p:txBody>
          <a:bodyPr wrap="none" lIns="0" tIns="0" rIns="0" bIns="0" rtlCol="0" anchor="t"/>
          <a:lstStyle/>
          <a:p>
            <a:pPr marL="0" indent="0" algn="l">
              <a:lnSpc>
                <a:spcPts val="210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Reservation System</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2046327" y="3334107"/>
            <a:ext cx="11901964" cy="311825"/>
          </a:xfrm>
          <a:prstGeom prst="rect">
            <a:avLst/>
          </a:prstGeom>
          <a:noFill/>
          <a:ln/>
        </p:spPr>
        <p:txBody>
          <a:bodyPr wrap="none" lIns="0" tIns="0" rIns="0" bIns="0" rtlCol="0" anchor="t"/>
          <a:lstStyle/>
          <a:p>
            <a:pPr marL="0" indent="0" algn="l">
              <a:lnSpc>
                <a:spcPts val="245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Allow users to book parking spots in advance for guaranteed availability</a:t>
            </a:r>
            <a:endParaRPr lang="en-US" dirty="0">
              <a:latin typeface="Times New Roman" panose="02020603050405020304" pitchFamily="18" charset="0"/>
              <a:cs typeface="Times New Roman" panose="02020603050405020304" pitchFamily="18" charset="0"/>
            </a:endParaRPr>
          </a:p>
        </p:txBody>
      </p:sp>
      <p:sp>
        <p:nvSpPr>
          <p:cNvPr id="14" name="Shape 12"/>
          <p:cNvSpPr/>
          <p:nvPr/>
        </p:nvSpPr>
        <p:spPr>
          <a:xfrm>
            <a:off x="1170801" y="4462701"/>
            <a:ext cx="682109" cy="22860"/>
          </a:xfrm>
          <a:prstGeom prst="roundRect">
            <a:avLst>
              <a:gd name="adj" fmla="val 1278948"/>
            </a:avLst>
          </a:prstGeom>
          <a:solidFill>
            <a:srgbClr val="5F5F63"/>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15" name="Shape 13"/>
          <p:cNvSpPr/>
          <p:nvPr/>
        </p:nvSpPr>
        <p:spPr>
          <a:xfrm>
            <a:off x="755154" y="4254937"/>
            <a:ext cx="438507" cy="438507"/>
          </a:xfrm>
          <a:prstGeom prst="roundRect">
            <a:avLst>
              <a:gd name="adj" fmla="val 66673"/>
            </a:avLst>
          </a:prstGeom>
          <a:solidFill>
            <a:srgbClr val="46464A"/>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16" name="Text 14"/>
          <p:cNvSpPr/>
          <p:nvPr/>
        </p:nvSpPr>
        <p:spPr>
          <a:xfrm>
            <a:off x="896481" y="4344233"/>
            <a:ext cx="155734" cy="259913"/>
          </a:xfrm>
          <a:prstGeom prst="rect">
            <a:avLst/>
          </a:prstGeom>
          <a:noFill/>
          <a:ln/>
        </p:spPr>
        <p:txBody>
          <a:bodyPr wrap="none" lIns="0" tIns="0" rIns="0" bIns="0" rtlCol="0" anchor="t"/>
          <a:lstStyle/>
          <a:p>
            <a:pPr marL="0" indent="0" algn="ctr">
              <a:lnSpc>
                <a:spcPts val="2000"/>
              </a:lnSpc>
              <a:buNone/>
            </a:pPr>
            <a:r>
              <a:rPr lang="en-US" sz="2800" b="1" dirty="0">
                <a:solidFill>
                  <a:srgbClr val="D7D4CC"/>
                </a:solidFill>
                <a:latin typeface="Times New Roman" panose="02020603050405020304" pitchFamily="18" charset="0"/>
                <a:ea typeface="Comfortaa Bold"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17" name="Text 15"/>
          <p:cNvSpPr/>
          <p:nvPr/>
        </p:nvSpPr>
        <p:spPr>
          <a:xfrm>
            <a:off x="2046327" y="4230648"/>
            <a:ext cx="2518886" cy="270629"/>
          </a:xfrm>
          <a:prstGeom prst="rect">
            <a:avLst/>
          </a:prstGeom>
          <a:noFill/>
          <a:ln/>
        </p:spPr>
        <p:txBody>
          <a:bodyPr wrap="none" lIns="0" tIns="0" rIns="0" bIns="0" rtlCol="0" anchor="t"/>
          <a:lstStyle/>
          <a:p>
            <a:pPr marL="0" indent="0" algn="l">
              <a:lnSpc>
                <a:spcPts val="210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Smart City Integration</a:t>
            </a:r>
            <a:endParaRPr lang="en-US" sz="2000" dirty="0">
              <a:latin typeface="Times New Roman" panose="02020603050405020304" pitchFamily="18" charset="0"/>
              <a:cs typeface="Times New Roman" panose="02020603050405020304" pitchFamily="18" charset="0"/>
            </a:endParaRPr>
          </a:p>
        </p:txBody>
      </p:sp>
      <p:sp>
        <p:nvSpPr>
          <p:cNvPr id="18" name="Text 16"/>
          <p:cNvSpPr/>
          <p:nvPr/>
        </p:nvSpPr>
        <p:spPr>
          <a:xfrm>
            <a:off x="2046327" y="4618196"/>
            <a:ext cx="11901964" cy="311825"/>
          </a:xfrm>
          <a:prstGeom prst="rect">
            <a:avLst/>
          </a:prstGeom>
          <a:noFill/>
          <a:ln/>
        </p:spPr>
        <p:txBody>
          <a:bodyPr wrap="none" lIns="0" tIns="0" rIns="0" bIns="0" rtlCol="0" anchor="t"/>
          <a:lstStyle/>
          <a:p>
            <a:pPr marL="0" indent="0" algn="l">
              <a:lnSpc>
                <a:spcPts val="245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Connect with traffic management systems for comprehensive urban mobility solutions</a:t>
            </a:r>
            <a:endParaRPr lang="en-US" dirty="0">
              <a:latin typeface="Times New Roman" panose="02020603050405020304" pitchFamily="18" charset="0"/>
              <a:cs typeface="Times New Roman" panose="02020603050405020304" pitchFamily="18" charset="0"/>
            </a:endParaRPr>
          </a:p>
        </p:txBody>
      </p:sp>
      <p:sp>
        <p:nvSpPr>
          <p:cNvPr id="19" name="Shape 17"/>
          <p:cNvSpPr/>
          <p:nvPr/>
        </p:nvSpPr>
        <p:spPr>
          <a:xfrm>
            <a:off x="1170801" y="5746790"/>
            <a:ext cx="682109" cy="22860"/>
          </a:xfrm>
          <a:prstGeom prst="roundRect">
            <a:avLst>
              <a:gd name="adj" fmla="val 1278948"/>
            </a:avLst>
          </a:prstGeom>
          <a:solidFill>
            <a:srgbClr val="5F5F63"/>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20" name="Shape 18"/>
          <p:cNvSpPr/>
          <p:nvPr/>
        </p:nvSpPr>
        <p:spPr>
          <a:xfrm>
            <a:off x="755154" y="5539026"/>
            <a:ext cx="438507" cy="438507"/>
          </a:xfrm>
          <a:prstGeom prst="roundRect">
            <a:avLst>
              <a:gd name="adj" fmla="val 66673"/>
            </a:avLst>
          </a:prstGeom>
          <a:solidFill>
            <a:srgbClr val="46464A"/>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21" name="Text 19"/>
          <p:cNvSpPr/>
          <p:nvPr/>
        </p:nvSpPr>
        <p:spPr>
          <a:xfrm>
            <a:off x="889575" y="5628323"/>
            <a:ext cx="169664" cy="259913"/>
          </a:xfrm>
          <a:prstGeom prst="rect">
            <a:avLst/>
          </a:prstGeom>
          <a:noFill/>
          <a:ln/>
        </p:spPr>
        <p:txBody>
          <a:bodyPr wrap="none" lIns="0" tIns="0" rIns="0" bIns="0" rtlCol="0" anchor="t"/>
          <a:lstStyle/>
          <a:p>
            <a:pPr marL="0" indent="0" algn="ctr">
              <a:lnSpc>
                <a:spcPts val="2000"/>
              </a:lnSpc>
              <a:buNone/>
            </a:pPr>
            <a:r>
              <a:rPr lang="en-US" sz="2800" b="1" dirty="0">
                <a:solidFill>
                  <a:srgbClr val="D7D4CC"/>
                </a:solidFill>
                <a:latin typeface="Times New Roman" panose="02020603050405020304" pitchFamily="18" charset="0"/>
                <a:ea typeface="Comfortaa Bold" pitchFamily="34" charset="-122"/>
                <a:cs typeface="Times New Roman" panose="02020603050405020304" pitchFamily="18" charset="0"/>
              </a:rPr>
              <a:t>4</a:t>
            </a:r>
            <a:endParaRPr lang="en-US" sz="2800" dirty="0">
              <a:latin typeface="Times New Roman" panose="02020603050405020304" pitchFamily="18" charset="0"/>
              <a:cs typeface="Times New Roman" panose="02020603050405020304" pitchFamily="18" charset="0"/>
            </a:endParaRPr>
          </a:p>
        </p:txBody>
      </p:sp>
      <p:sp>
        <p:nvSpPr>
          <p:cNvPr id="22" name="Text 20"/>
          <p:cNvSpPr/>
          <p:nvPr/>
        </p:nvSpPr>
        <p:spPr>
          <a:xfrm>
            <a:off x="2046327" y="5514737"/>
            <a:ext cx="2575203" cy="270629"/>
          </a:xfrm>
          <a:prstGeom prst="rect">
            <a:avLst/>
          </a:prstGeom>
          <a:noFill/>
          <a:ln/>
        </p:spPr>
        <p:txBody>
          <a:bodyPr wrap="none" lIns="0" tIns="0" rIns="0" bIns="0" rtlCol="0" anchor="t"/>
          <a:lstStyle/>
          <a:p>
            <a:pPr marL="0" indent="0" algn="l">
              <a:lnSpc>
                <a:spcPts val="210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AI-Powered Predictions</a:t>
            </a:r>
            <a:endParaRPr lang="en-US" sz="2000" dirty="0">
              <a:latin typeface="Times New Roman" panose="02020603050405020304" pitchFamily="18" charset="0"/>
              <a:cs typeface="Times New Roman" panose="02020603050405020304" pitchFamily="18" charset="0"/>
            </a:endParaRPr>
          </a:p>
        </p:txBody>
      </p:sp>
      <p:sp>
        <p:nvSpPr>
          <p:cNvPr id="23" name="Text 21"/>
          <p:cNvSpPr/>
          <p:nvPr/>
        </p:nvSpPr>
        <p:spPr>
          <a:xfrm>
            <a:off x="2046327" y="5902285"/>
            <a:ext cx="11901964" cy="311825"/>
          </a:xfrm>
          <a:prstGeom prst="rect">
            <a:avLst/>
          </a:prstGeom>
          <a:noFill/>
          <a:ln/>
        </p:spPr>
        <p:txBody>
          <a:bodyPr wrap="none" lIns="0" tIns="0" rIns="0" bIns="0" rtlCol="0" anchor="t"/>
          <a:lstStyle/>
          <a:p>
            <a:pPr marL="0" indent="0" algn="l">
              <a:lnSpc>
                <a:spcPts val="245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Utilize machine learning for accurate parking availability forecasts</a:t>
            </a:r>
            <a:endParaRPr lang="en-US" dirty="0">
              <a:latin typeface="Times New Roman" panose="02020603050405020304" pitchFamily="18" charset="0"/>
              <a:cs typeface="Times New Roman" panose="02020603050405020304" pitchFamily="18" charset="0"/>
            </a:endParaRPr>
          </a:p>
        </p:txBody>
      </p:sp>
      <p:sp>
        <p:nvSpPr>
          <p:cNvPr id="24" name="Shape 22"/>
          <p:cNvSpPr/>
          <p:nvPr/>
        </p:nvSpPr>
        <p:spPr>
          <a:xfrm>
            <a:off x="1170801" y="7030879"/>
            <a:ext cx="682109" cy="22860"/>
          </a:xfrm>
          <a:prstGeom prst="roundRect">
            <a:avLst>
              <a:gd name="adj" fmla="val 1278948"/>
            </a:avLst>
          </a:prstGeom>
          <a:solidFill>
            <a:srgbClr val="5F5F63"/>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25" name="Shape 23"/>
          <p:cNvSpPr/>
          <p:nvPr/>
        </p:nvSpPr>
        <p:spPr>
          <a:xfrm>
            <a:off x="755154" y="6823115"/>
            <a:ext cx="438507" cy="438507"/>
          </a:xfrm>
          <a:prstGeom prst="roundRect">
            <a:avLst>
              <a:gd name="adj" fmla="val 66673"/>
            </a:avLst>
          </a:prstGeom>
          <a:solidFill>
            <a:srgbClr val="46464A"/>
          </a:solidFill>
          <a:ln/>
        </p:spPr>
        <p:txBody>
          <a:bodyPr/>
          <a:lstStyle/>
          <a:p>
            <a:endParaRPr lang="en-US" sz="2400">
              <a:latin typeface="Times New Roman" panose="02020603050405020304" pitchFamily="18" charset="0"/>
              <a:cs typeface="Times New Roman" panose="02020603050405020304" pitchFamily="18" charset="0"/>
            </a:endParaRPr>
          </a:p>
        </p:txBody>
      </p:sp>
      <p:sp>
        <p:nvSpPr>
          <p:cNvPr id="26" name="Text 24"/>
          <p:cNvSpPr/>
          <p:nvPr/>
        </p:nvSpPr>
        <p:spPr>
          <a:xfrm>
            <a:off x="892671" y="6912412"/>
            <a:ext cx="163473" cy="259913"/>
          </a:xfrm>
          <a:prstGeom prst="rect">
            <a:avLst/>
          </a:prstGeom>
          <a:noFill/>
          <a:ln/>
        </p:spPr>
        <p:txBody>
          <a:bodyPr wrap="none" lIns="0" tIns="0" rIns="0" bIns="0" rtlCol="0" anchor="t"/>
          <a:lstStyle/>
          <a:p>
            <a:pPr marL="0" indent="0" algn="ctr">
              <a:lnSpc>
                <a:spcPts val="2000"/>
              </a:lnSpc>
              <a:buNone/>
            </a:pPr>
            <a:r>
              <a:rPr lang="en-US" sz="2800" b="1" dirty="0">
                <a:solidFill>
                  <a:srgbClr val="D7D4CC"/>
                </a:solidFill>
                <a:latin typeface="Times New Roman" panose="02020603050405020304" pitchFamily="18" charset="0"/>
                <a:ea typeface="Comfortaa Bold" pitchFamily="34" charset="-122"/>
                <a:cs typeface="Times New Roman" panose="02020603050405020304" pitchFamily="18" charset="0"/>
              </a:rPr>
              <a:t>5</a:t>
            </a:r>
            <a:endParaRPr lang="en-US" sz="2800" dirty="0">
              <a:latin typeface="Times New Roman" panose="02020603050405020304" pitchFamily="18" charset="0"/>
              <a:cs typeface="Times New Roman" panose="02020603050405020304" pitchFamily="18" charset="0"/>
            </a:endParaRPr>
          </a:p>
        </p:txBody>
      </p:sp>
      <p:sp>
        <p:nvSpPr>
          <p:cNvPr id="27" name="Text 25"/>
          <p:cNvSpPr/>
          <p:nvPr/>
        </p:nvSpPr>
        <p:spPr>
          <a:xfrm>
            <a:off x="2046327" y="6798826"/>
            <a:ext cx="2165628" cy="270629"/>
          </a:xfrm>
          <a:prstGeom prst="rect">
            <a:avLst/>
          </a:prstGeom>
          <a:noFill/>
          <a:ln/>
        </p:spPr>
        <p:txBody>
          <a:bodyPr wrap="none" lIns="0" tIns="0" rIns="0" bIns="0" rtlCol="0" anchor="t"/>
          <a:lstStyle/>
          <a:p>
            <a:pPr marL="0" indent="0" algn="l">
              <a:lnSpc>
                <a:spcPts val="210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Sustainable Power</a:t>
            </a:r>
            <a:endParaRPr lang="en-US" sz="2000" dirty="0">
              <a:latin typeface="Times New Roman" panose="02020603050405020304" pitchFamily="18" charset="0"/>
              <a:cs typeface="Times New Roman" panose="02020603050405020304" pitchFamily="18" charset="0"/>
            </a:endParaRPr>
          </a:p>
        </p:txBody>
      </p:sp>
      <p:sp>
        <p:nvSpPr>
          <p:cNvPr id="28" name="Text 26"/>
          <p:cNvSpPr/>
          <p:nvPr/>
        </p:nvSpPr>
        <p:spPr>
          <a:xfrm>
            <a:off x="2046327" y="7186374"/>
            <a:ext cx="11901964" cy="311825"/>
          </a:xfrm>
          <a:prstGeom prst="rect">
            <a:avLst/>
          </a:prstGeom>
          <a:noFill/>
          <a:ln/>
        </p:spPr>
        <p:txBody>
          <a:bodyPr wrap="none" lIns="0" tIns="0" rIns="0" bIns="0" rtlCol="0" anchor="t"/>
          <a:lstStyle/>
          <a:p>
            <a:pPr marL="0" indent="0" algn="l">
              <a:lnSpc>
                <a:spcPts val="245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Integrate solar-powered sensors for eco-friendly operations</a:t>
            </a:r>
            <a:endParaRPr lang="en-US"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0E0A07B9-49B9-705D-6CA1-4848D5B50D6E}"/>
              </a:ext>
            </a:extLst>
          </p:cNvPr>
          <p:cNvPicPr>
            <a:picLocks noChangeAspect="1"/>
          </p:cNvPicPr>
          <p:nvPr/>
        </p:nvPicPr>
        <p:blipFill>
          <a:blip r:embed="rId3"/>
          <a:stretch>
            <a:fillRect/>
          </a:stretch>
        </p:blipFill>
        <p:spPr>
          <a:xfrm>
            <a:off x="12555768" y="7699966"/>
            <a:ext cx="1996613" cy="5105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3196"/>
          </a:xfrm>
          <a:prstGeom prst="rect">
            <a:avLst/>
          </a:prstGeom>
        </p:spPr>
      </p:pic>
      <p:sp>
        <p:nvSpPr>
          <p:cNvPr id="3" name="Text 0"/>
          <p:cNvSpPr/>
          <p:nvPr/>
        </p:nvSpPr>
        <p:spPr>
          <a:xfrm>
            <a:off x="759619" y="3505676"/>
            <a:ext cx="5605105" cy="602813"/>
          </a:xfrm>
          <a:prstGeom prst="rect">
            <a:avLst/>
          </a:prstGeom>
          <a:noFill/>
          <a:ln/>
        </p:spPr>
        <p:txBody>
          <a:bodyPr wrap="none" lIns="0" tIns="0" rIns="0" bIns="0" rtlCol="0" anchor="t"/>
          <a:lstStyle/>
          <a:p>
            <a:pPr marL="0" indent="0">
              <a:lnSpc>
                <a:spcPts val="4700"/>
              </a:lnSpc>
              <a:buNone/>
            </a:pPr>
            <a:r>
              <a:rPr lang="en-US" sz="4800" b="1" dirty="0">
                <a:solidFill>
                  <a:srgbClr val="FFE14D"/>
                </a:solidFill>
                <a:latin typeface="Times New Roman" panose="02020603050405020304" pitchFamily="18" charset="0"/>
                <a:ea typeface="Comfortaa Bold" pitchFamily="34" charset="-122"/>
                <a:cs typeface="Times New Roman" panose="02020603050405020304" pitchFamily="18" charset="0"/>
              </a:rPr>
              <a:t>A Smarter Way to Park</a:t>
            </a:r>
            <a:endParaRPr lang="en-US" sz="4800" dirty="0">
              <a:latin typeface="Times New Roman" panose="02020603050405020304" pitchFamily="18" charset="0"/>
              <a:cs typeface="Times New Roman" panose="02020603050405020304" pitchFamily="18" charset="0"/>
            </a:endParaRPr>
          </a:p>
        </p:txBody>
      </p:sp>
      <p:sp>
        <p:nvSpPr>
          <p:cNvPr id="4" name="Shape 1"/>
          <p:cNvSpPr/>
          <p:nvPr/>
        </p:nvSpPr>
        <p:spPr>
          <a:xfrm>
            <a:off x="759619" y="4678204"/>
            <a:ext cx="379809" cy="379809"/>
          </a:xfrm>
          <a:prstGeom prst="roundRect">
            <a:avLst>
              <a:gd name="adj" fmla="val 85726"/>
            </a:avLst>
          </a:prstGeom>
          <a:solidFill>
            <a:srgbClr val="46464A"/>
          </a:solidFill>
          <a:ln/>
        </p:spPr>
        <p:txBody>
          <a:bodyPr/>
          <a:lstStyle/>
          <a:p>
            <a:endParaRPr lang="en-US" sz="2000">
              <a:latin typeface="Times New Roman" panose="02020603050405020304" pitchFamily="18" charset="0"/>
              <a:cs typeface="Times New Roman" panose="02020603050405020304" pitchFamily="18" charset="0"/>
            </a:endParaRPr>
          </a:p>
        </p:txBody>
      </p:sp>
      <p:sp>
        <p:nvSpPr>
          <p:cNvPr id="5" name="Text 2"/>
          <p:cNvSpPr/>
          <p:nvPr/>
        </p:nvSpPr>
        <p:spPr>
          <a:xfrm>
            <a:off x="1356479" y="4678204"/>
            <a:ext cx="3358634" cy="301466"/>
          </a:xfrm>
          <a:prstGeom prst="rect">
            <a:avLst/>
          </a:prstGeom>
          <a:noFill/>
          <a:ln/>
        </p:spPr>
        <p:txBody>
          <a:bodyPr wrap="none" lIns="0" tIns="0" rIns="0" bIns="0" rtlCol="0" anchor="t"/>
          <a:lstStyle/>
          <a:p>
            <a:pPr marL="0" indent="0">
              <a:lnSpc>
                <a:spcPts val="23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Real-time Parking Updates</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1356479" y="5109805"/>
            <a:ext cx="3628787" cy="1041559"/>
          </a:xfrm>
          <a:prstGeom prst="rect">
            <a:avLst/>
          </a:prstGeom>
          <a:noFill/>
          <a:ln/>
        </p:spPr>
        <p:txBody>
          <a:bodyPr wrap="square" lIns="0" tIns="0" rIns="0" bIns="0" rtlCol="0" anchor="t"/>
          <a:lstStyle/>
          <a:p>
            <a:pPr marL="0" indent="0">
              <a:lnSpc>
                <a:spcPts val="27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Eliminate the frustration of searching for parking spots with instant availability information</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5202317" y="4678204"/>
            <a:ext cx="379809" cy="379809"/>
          </a:xfrm>
          <a:prstGeom prst="roundRect">
            <a:avLst>
              <a:gd name="adj" fmla="val 85726"/>
            </a:avLst>
          </a:prstGeom>
          <a:solidFill>
            <a:srgbClr val="46464A"/>
          </a:solidFill>
          <a:ln/>
        </p:spPr>
        <p:txBody>
          <a:bodyPr/>
          <a:lstStyle/>
          <a:p>
            <a:endParaRPr lang="en-US" sz="2000">
              <a:latin typeface="Times New Roman" panose="02020603050405020304" pitchFamily="18" charset="0"/>
              <a:cs typeface="Times New Roman" panose="02020603050405020304" pitchFamily="18" charset="0"/>
            </a:endParaRPr>
          </a:p>
        </p:txBody>
      </p:sp>
      <p:sp>
        <p:nvSpPr>
          <p:cNvPr id="8" name="Text 5"/>
          <p:cNvSpPr/>
          <p:nvPr/>
        </p:nvSpPr>
        <p:spPr>
          <a:xfrm>
            <a:off x="5799177" y="4678204"/>
            <a:ext cx="2469594" cy="301466"/>
          </a:xfrm>
          <a:prstGeom prst="rect">
            <a:avLst/>
          </a:prstGeom>
          <a:noFill/>
          <a:ln/>
        </p:spPr>
        <p:txBody>
          <a:bodyPr wrap="none" lIns="0" tIns="0" rIns="0" bIns="0" rtlCol="0" anchor="t"/>
          <a:lstStyle/>
          <a:p>
            <a:pPr marL="0" indent="0">
              <a:lnSpc>
                <a:spcPts val="23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Improved Efficiency</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5799177" y="5109805"/>
            <a:ext cx="3628787" cy="1041559"/>
          </a:xfrm>
          <a:prstGeom prst="rect">
            <a:avLst/>
          </a:prstGeom>
          <a:noFill/>
          <a:ln/>
        </p:spPr>
        <p:txBody>
          <a:bodyPr wrap="square" lIns="0" tIns="0" rIns="0" bIns="0" rtlCol="0" anchor="t"/>
          <a:lstStyle/>
          <a:p>
            <a:pPr marL="0" indent="0">
              <a:lnSpc>
                <a:spcPts val="27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Reduce traffic congestion and emissions while saving time and fuel for drivers</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9645015" y="4678204"/>
            <a:ext cx="379809" cy="379809"/>
          </a:xfrm>
          <a:prstGeom prst="roundRect">
            <a:avLst>
              <a:gd name="adj" fmla="val 85726"/>
            </a:avLst>
          </a:prstGeom>
          <a:solidFill>
            <a:srgbClr val="46464A"/>
          </a:solidFill>
          <a:ln/>
        </p:spPr>
        <p:txBody>
          <a:bodyPr/>
          <a:lstStyle/>
          <a:p>
            <a:endParaRPr lang="en-US" sz="2000">
              <a:latin typeface="Times New Roman" panose="02020603050405020304" pitchFamily="18" charset="0"/>
              <a:cs typeface="Times New Roman" panose="02020603050405020304" pitchFamily="18" charset="0"/>
            </a:endParaRPr>
          </a:p>
        </p:txBody>
      </p:sp>
      <p:sp>
        <p:nvSpPr>
          <p:cNvPr id="11" name="Text 8"/>
          <p:cNvSpPr/>
          <p:nvPr/>
        </p:nvSpPr>
        <p:spPr>
          <a:xfrm>
            <a:off x="10241875" y="4678204"/>
            <a:ext cx="3228618" cy="301466"/>
          </a:xfrm>
          <a:prstGeom prst="rect">
            <a:avLst/>
          </a:prstGeom>
          <a:noFill/>
          <a:ln/>
        </p:spPr>
        <p:txBody>
          <a:bodyPr wrap="none" lIns="0" tIns="0" rIns="0" bIns="0" rtlCol="0" anchor="t"/>
          <a:lstStyle/>
          <a:p>
            <a:pPr marL="0" indent="0">
              <a:lnSpc>
                <a:spcPts val="23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Scalable and Sustainable</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10241875" y="5109805"/>
            <a:ext cx="3628787" cy="1041559"/>
          </a:xfrm>
          <a:prstGeom prst="rect">
            <a:avLst/>
          </a:prstGeom>
          <a:noFill/>
          <a:ln/>
        </p:spPr>
        <p:txBody>
          <a:bodyPr wrap="square" lIns="0" tIns="0" rIns="0" bIns="0" rtlCol="0" anchor="t"/>
          <a:lstStyle/>
          <a:p>
            <a:pPr marL="0" indent="0">
              <a:lnSpc>
                <a:spcPts val="27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Future-proof design that can adapt to growing urban needs and environmental concerns</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759619" y="6395561"/>
            <a:ext cx="13111163" cy="1041559"/>
          </a:xfrm>
          <a:prstGeom prst="rect">
            <a:avLst/>
          </a:prstGeom>
          <a:noFill/>
          <a:ln/>
        </p:spPr>
        <p:txBody>
          <a:bodyPr wrap="square" lIns="0" tIns="0" rIns="0" bIns="0" rtlCol="0" anchor="t"/>
          <a:lstStyle/>
          <a:p>
            <a:pPr marL="0" indent="0">
              <a:lnSpc>
                <a:spcPts val="27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Our Smart Parking Management System is poised to transform urban mobility. By leveraging WSN and IoT technologies, we're not just solving today's parking challenges – we're paving the way for smarter, more efficient cities of tomorrow. Join us in revolutionizing urban parking and building a more sustainable future for our cities.</a:t>
            </a:r>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877506A-2ACB-A689-E243-E710E5C268EF}"/>
              </a:ext>
            </a:extLst>
          </p:cNvPr>
          <p:cNvPicPr>
            <a:picLocks noChangeAspect="1"/>
          </p:cNvPicPr>
          <p:nvPr/>
        </p:nvPicPr>
        <p:blipFill>
          <a:blip r:embed="rId4"/>
          <a:stretch>
            <a:fillRect/>
          </a:stretch>
        </p:blipFill>
        <p:spPr>
          <a:xfrm>
            <a:off x="12633787" y="7681317"/>
            <a:ext cx="1996613" cy="5105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12542" cy="8229600"/>
          </a:xfrm>
          <a:prstGeom prst="rect">
            <a:avLst/>
          </a:prstGeom>
        </p:spPr>
      </p:pic>
      <p:sp>
        <p:nvSpPr>
          <p:cNvPr id="3" name="Text 0"/>
          <p:cNvSpPr/>
          <p:nvPr/>
        </p:nvSpPr>
        <p:spPr>
          <a:xfrm>
            <a:off x="6115053" y="415291"/>
            <a:ext cx="8496297" cy="2057400"/>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Smart Parking Management System Using WSN and IoT</a:t>
            </a:r>
            <a:endParaRPr lang="en-US" sz="4300" dirty="0">
              <a:latin typeface="Times New Roman" panose="02020603050405020304" pitchFamily="18" charset="0"/>
              <a:cs typeface="Times New Roman" panose="02020603050405020304" pitchFamily="18" charset="0"/>
            </a:endParaRPr>
          </a:p>
        </p:txBody>
      </p:sp>
      <p:sp>
        <p:nvSpPr>
          <p:cNvPr id="4" name="Text 1"/>
          <p:cNvSpPr/>
          <p:nvPr/>
        </p:nvSpPr>
        <p:spPr>
          <a:xfrm>
            <a:off x="6115054" y="1924288"/>
            <a:ext cx="8105771" cy="2765346"/>
          </a:xfrm>
          <a:prstGeom prst="rect">
            <a:avLst/>
          </a:prstGeom>
          <a:noFill/>
          <a:ln/>
        </p:spPr>
        <p:txBody>
          <a:bodyPr wrap="square" lIns="0" tIns="0" rIns="0" bIns="0" rtlCol="0" anchor="t"/>
          <a:lstStyle/>
          <a:p>
            <a:pPr marL="342900" indent="-342900" algn="just">
              <a:lnSpc>
                <a:spcPct val="150000"/>
              </a:lnSpc>
              <a:buFont typeface="Arial" panose="020B0604020202020204" pitchFamily="34" charset="0"/>
              <a:buChar char="•"/>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Welcome to the future of urban parking solutions. </a:t>
            </a:r>
          </a:p>
          <a:p>
            <a:pPr marL="342900" indent="-342900" algn="just">
              <a:lnSpc>
                <a:spcPct val="150000"/>
              </a:lnSpc>
              <a:buFont typeface="Arial" panose="020B0604020202020204" pitchFamily="34" charset="0"/>
              <a:buChar char="•"/>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Our Smart Parking Management System leverages the power of Wireless Sensor Networks (WSN) and Internet of Things (IoT) to address the growing challenges of parking in modern cities. </a:t>
            </a:r>
          </a:p>
          <a:p>
            <a:pPr marL="342900" indent="-342900" algn="just">
              <a:lnSpc>
                <a:spcPct val="150000"/>
              </a:lnSpc>
              <a:buFont typeface="Arial" panose="020B0604020202020204" pitchFamily="34" charset="0"/>
              <a:buChar char="•"/>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This innovative system promises to revolutionize how we approach urban parking, offering real-time updates, differentiated services, and a seamless user experience.</a:t>
            </a:r>
            <a:endParaRPr lang="en-US" sz="19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C72168B-8535-37E5-0B1B-10D6777868EC}"/>
              </a:ext>
            </a:extLst>
          </p:cNvPr>
          <p:cNvPicPr>
            <a:picLocks noChangeAspect="1"/>
          </p:cNvPicPr>
          <p:nvPr/>
        </p:nvPicPr>
        <p:blipFill>
          <a:blip r:embed="rId4"/>
          <a:stretch>
            <a:fillRect/>
          </a:stretch>
        </p:blipFill>
        <p:spPr>
          <a:xfrm>
            <a:off x="12536718" y="7671391"/>
            <a:ext cx="1996613" cy="510584"/>
          </a:xfrm>
          <a:prstGeom prst="rect">
            <a:avLst/>
          </a:prstGeom>
        </p:spPr>
      </p:pic>
    </p:spTree>
    <p:extLst>
      <p:ext uri="{BB962C8B-B14F-4D97-AF65-F5344CB8AC3E}">
        <p14:creationId xmlns:p14="http://schemas.microsoft.com/office/powerpoint/2010/main" val="126756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9667" y="1101091"/>
            <a:ext cx="8591550" cy="1089422"/>
          </a:xfrm>
          <a:prstGeom prst="rect">
            <a:avLst/>
          </a:prstGeom>
          <a:noFill/>
          <a:ln/>
        </p:spPr>
        <p:txBody>
          <a:bodyPr wrap="square" lIns="0" tIns="0" rIns="0" bIns="0" rtlCol="0" anchor="t"/>
          <a:lstStyle/>
          <a:p>
            <a:pPr marL="0" indent="0">
              <a:lnSpc>
                <a:spcPts val="4250"/>
              </a:lnSpc>
              <a:buNone/>
            </a:pPr>
            <a:r>
              <a:rPr lang="en-US" sz="4000" b="1" dirty="0">
                <a:solidFill>
                  <a:srgbClr val="FFE14D"/>
                </a:solidFill>
                <a:latin typeface="Times New Roman" panose="02020603050405020304" pitchFamily="18" charset="0"/>
                <a:ea typeface="Comfortaa Bold" pitchFamily="34" charset="-122"/>
                <a:cs typeface="Times New Roman" panose="02020603050405020304" pitchFamily="18" charset="0"/>
              </a:rPr>
              <a:t>The Growing Challenge of Urban Parking</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172676" y="2178844"/>
            <a:ext cx="3738682" cy="647105"/>
          </a:xfrm>
          <a:prstGeom prst="rect">
            <a:avLst/>
          </a:prstGeom>
          <a:noFill/>
          <a:ln/>
        </p:spPr>
        <p:txBody>
          <a:bodyPr wrap="none" lIns="0" tIns="0" rIns="0" bIns="0" rtlCol="0" anchor="t"/>
          <a:lstStyle/>
          <a:p>
            <a:pPr marL="0" indent="0" algn="ctr">
              <a:lnSpc>
                <a:spcPts val="5050"/>
              </a:lnSpc>
              <a:buNone/>
            </a:pPr>
            <a:r>
              <a:rPr lang="en-US" sz="5400" b="1" dirty="0">
                <a:solidFill>
                  <a:srgbClr val="D7D4CC"/>
                </a:solidFill>
                <a:latin typeface="Times New Roman" panose="02020603050405020304" pitchFamily="18" charset="0"/>
                <a:ea typeface="Comfortaa Bold" pitchFamily="34" charset="-122"/>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5" name="Text 2"/>
          <p:cNvSpPr/>
          <p:nvPr/>
        </p:nvSpPr>
        <p:spPr>
          <a:xfrm>
            <a:off x="6952536" y="3070979"/>
            <a:ext cx="2178963" cy="272296"/>
          </a:xfrm>
          <a:prstGeom prst="rect">
            <a:avLst/>
          </a:prstGeom>
          <a:noFill/>
          <a:ln/>
        </p:spPr>
        <p:txBody>
          <a:bodyPr wrap="none" lIns="0" tIns="0" rIns="0" bIns="0" rtlCol="0" anchor="t"/>
          <a:lstStyle/>
          <a:p>
            <a:pPr marL="0" indent="0" algn="ctr">
              <a:lnSpc>
                <a:spcPts val="2100"/>
              </a:lnSpc>
              <a:buNone/>
            </a:pPr>
            <a:r>
              <a:rPr lang="en-US" b="1" dirty="0">
                <a:solidFill>
                  <a:srgbClr val="D7D4CC"/>
                </a:solidFill>
                <a:latin typeface="Times New Roman" panose="02020603050405020304" pitchFamily="18" charset="0"/>
                <a:ea typeface="Comfortaa Bold" pitchFamily="34" charset="-122"/>
                <a:cs typeface="Times New Roman" panose="02020603050405020304" pitchFamily="18" charset="0"/>
              </a:rPr>
              <a:t>Urban Traffic</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6172676" y="3460909"/>
            <a:ext cx="3738682" cy="313730"/>
          </a:xfrm>
          <a:prstGeom prst="rect">
            <a:avLst/>
          </a:prstGeom>
          <a:noFill/>
          <a:ln/>
        </p:spPr>
        <p:txBody>
          <a:bodyPr wrap="none" lIns="0" tIns="0" rIns="0" bIns="0" rtlCol="0" anchor="t"/>
          <a:lstStyle/>
          <a:p>
            <a:pPr marL="0" indent="0" algn="ctr">
              <a:lnSpc>
                <a:spcPts val="2450"/>
              </a:lnSpc>
              <a:buNone/>
            </a:pPr>
            <a:r>
              <a:rPr lang="en-US" sz="1600" dirty="0">
                <a:solidFill>
                  <a:srgbClr val="D7D4CC"/>
                </a:solidFill>
                <a:latin typeface="Times New Roman" panose="02020603050405020304" pitchFamily="18" charset="0"/>
                <a:ea typeface="Raleway Medium" pitchFamily="34" charset="-122"/>
                <a:cs typeface="Times New Roman" panose="02020603050405020304" pitchFamily="18" charset="0"/>
              </a:rPr>
              <a:t>Caused by parking searches</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10205442" y="2178844"/>
            <a:ext cx="3738682" cy="647105"/>
          </a:xfrm>
          <a:prstGeom prst="rect">
            <a:avLst/>
          </a:prstGeom>
          <a:noFill/>
          <a:ln/>
        </p:spPr>
        <p:txBody>
          <a:bodyPr wrap="none" lIns="0" tIns="0" rIns="0" bIns="0" rtlCol="0" anchor="t"/>
          <a:lstStyle/>
          <a:p>
            <a:pPr marL="0" indent="0" algn="ctr">
              <a:lnSpc>
                <a:spcPts val="5050"/>
              </a:lnSpc>
              <a:buNone/>
            </a:pPr>
            <a:r>
              <a:rPr lang="en-US" sz="5400" b="1" dirty="0">
                <a:solidFill>
                  <a:srgbClr val="D7D4CC"/>
                </a:solidFill>
                <a:latin typeface="Times New Roman" panose="02020603050405020304" pitchFamily="18" charset="0"/>
                <a:ea typeface="Comfortaa Bold" pitchFamily="34" charset="-122"/>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8" name="Text 5"/>
          <p:cNvSpPr/>
          <p:nvPr/>
        </p:nvSpPr>
        <p:spPr>
          <a:xfrm>
            <a:off x="10985302" y="3070979"/>
            <a:ext cx="2178963" cy="272296"/>
          </a:xfrm>
          <a:prstGeom prst="rect">
            <a:avLst/>
          </a:prstGeom>
          <a:noFill/>
          <a:ln/>
        </p:spPr>
        <p:txBody>
          <a:bodyPr wrap="none" lIns="0" tIns="0" rIns="0" bIns="0" rtlCol="0" anchor="t"/>
          <a:lstStyle/>
          <a:p>
            <a:pPr marL="0" indent="0" algn="ctr">
              <a:lnSpc>
                <a:spcPts val="2100"/>
              </a:lnSpc>
              <a:buNone/>
            </a:pPr>
            <a:r>
              <a:rPr lang="en-US" b="1" dirty="0">
                <a:solidFill>
                  <a:srgbClr val="D7D4CC"/>
                </a:solidFill>
                <a:latin typeface="Times New Roman" panose="02020603050405020304" pitchFamily="18" charset="0"/>
                <a:ea typeface="Comfortaa Bold" pitchFamily="34" charset="-122"/>
                <a:cs typeface="Times New Roman" panose="02020603050405020304" pitchFamily="18" charset="0"/>
              </a:rPr>
              <a:t>Time Wasted</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10205442" y="3460909"/>
            <a:ext cx="3738682" cy="313730"/>
          </a:xfrm>
          <a:prstGeom prst="rect">
            <a:avLst/>
          </a:prstGeom>
          <a:noFill/>
          <a:ln/>
        </p:spPr>
        <p:txBody>
          <a:bodyPr wrap="none" lIns="0" tIns="0" rIns="0" bIns="0" rtlCol="0" anchor="t"/>
          <a:lstStyle/>
          <a:p>
            <a:pPr marL="0" indent="0" algn="ctr">
              <a:lnSpc>
                <a:spcPts val="2450"/>
              </a:lnSpc>
              <a:buNone/>
            </a:pPr>
            <a:r>
              <a:rPr lang="en-US" sz="1600" dirty="0">
                <a:solidFill>
                  <a:srgbClr val="D7D4CC"/>
                </a:solidFill>
                <a:latin typeface="Times New Roman" panose="02020603050405020304" pitchFamily="18" charset="0"/>
                <a:ea typeface="Raleway Medium" pitchFamily="34" charset="-122"/>
                <a:cs typeface="Times New Roman" panose="02020603050405020304" pitchFamily="18" charset="0"/>
              </a:rPr>
              <a:t>Average search time</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6172676" y="4460915"/>
            <a:ext cx="3738682" cy="647105"/>
          </a:xfrm>
          <a:prstGeom prst="rect">
            <a:avLst/>
          </a:prstGeom>
          <a:noFill/>
          <a:ln/>
        </p:spPr>
        <p:txBody>
          <a:bodyPr wrap="none" lIns="0" tIns="0" rIns="0" bIns="0" rtlCol="0" anchor="t"/>
          <a:lstStyle/>
          <a:p>
            <a:pPr marL="0" indent="0" algn="ctr">
              <a:lnSpc>
                <a:spcPts val="5050"/>
              </a:lnSpc>
              <a:buNone/>
            </a:pPr>
            <a:r>
              <a:rPr lang="en-US" sz="5400" b="1" dirty="0">
                <a:solidFill>
                  <a:srgbClr val="D7D4CC"/>
                </a:solidFill>
                <a:latin typeface="Times New Roman" panose="02020603050405020304" pitchFamily="18" charset="0"/>
                <a:ea typeface="Comfortaa Bold" pitchFamily="34" charset="-122"/>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 8"/>
          <p:cNvSpPr/>
          <p:nvPr/>
        </p:nvSpPr>
        <p:spPr>
          <a:xfrm>
            <a:off x="6952536" y="5353050"/>
            <a:ext cx="2178963" cy="272296"/>
          </a:xfrm>
          <a:prstGeom prst="rect">
            <a:avLst/>
          </a:prstGeom>
          <a:noFill/>
          <a:ln/>
        </p:spPr>
        <p:txBody>
          <a:bodyPr wrap="none" lIns="0" tIns="0" rIns="0" bIns="0" rtlCol="0" anchor="t"/>
          <a:lstStyle/>
          <a:p>
            <a:pPr marL="0" indent="0" algn="ctr">
              <a:lnSpc>
                <a:spcPts val="2100"/>
              </a:lnSpc>
              <a:buNone/>
            </a:pPr>
            <a:r>
              <a:rPr lang="en-US" b="1" dirty="0">
                <a:solidFill>
                  <a:srgbClr val="D7D4CC"/>
                </a:solidFill>
                <a:latin typeface="Times New Roman" panose="02020603050405020304" pitchFamily="18" charset="0"/>
                <a:ea typeface="Comfortaa Bold" pitchFamily="34" charset="-122"/>
                <a:cs typeface="Times New Roman" panose="02020603050405020304" pitchFamily="18" charset="0"/>
              </a:rPr>
              <a:t>Fuel Wasted</a:t>
            </a:r>
            <a:endParaRPr lang="en-US" dirty="0">
              <a:latin typeface="Times New Roman" panose="02020603050405020304" pitchFamily="18" charset="0"/>
              <a:cs typeface="Times New Roman" panose="02020603050405020304" pitchFamily="18" charset="0"/>
            </a:endParaRPr>
          </a:p>
        </p:txBody>
      </p:sp>
      <p:sp>
        <p:nvSpPr>
          <p:cNvPr id="12" name="Text 9"/>
          <p:cNvSpPr/>
          <p:nvPr/>
        </p:nvSpPr>
        <p:spPr>
          <a:xfrm>
            <a:off x="6172676" y="5742980"/>
            <a:ext cx="3738682" cy="313730"/>
          </a:xfrm>
          <a:prstGeom prst="rect">
            <a:avLst/>
          </a:prstGeom>
          <a:noFill/>
          <a:ln/>
        </p:spPr>
        <p:txBody>
          <a:bodyPr wrap="none" lIns="0" tIns="0" rIns="0" bIns="0" rtlCol="0" anchor="t"/>
          <a:lstStyle/>
          <a:p>
            <a:pPr marL="0" indent="0" algn="ctr">
              <a:lnSpc>
                <a:spcPts val="2450"/>
              </a:lnSpc>
              <a:buNone/>
            </a:pPr>
            <a:r>
              <a:rPr lang="en-US" sz="1600" dirty="0">
                <a:solidFill>
                  <a:srgbClr val="D7D4CC"/>
                </a:solidFill>
                <a:latin typeface="Times New Roman" panose="02020603050405020304" pitchFamily="18" charset="0"/>
                <a:ea typeface="Raleway Medium" pitchFamily="34" charset="-122"/>
                <a:cs typeface="Times New Roman" panose="02020603050405020304" pitchFamily="18" charset="0"/>
              </a:rPr>
              <a:t>Per search on average</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10205442" y="4460915"/>
            <a:ext cx="3738682" cy="647105"/>
          </a:xfrm>
          <a:prstGeom prst="rect">
            <a:avLst/>
          </a:prstGeom>
          <a:noFill/>
          <a:ln/>
        </p:spPr>
        <p:txBody>
          <a:bodyPr wrap="none" lIns="0" tIns="0" rIns="0" bIns="0" rtlCol="0" anchor="t"/>
          <a:lstStyle/>
          <a:p>
            <a:pPr marL="0" indent="0" algn="ctr">
              <a:lnSpc>
                <a:spcPts val="5050"/>
              </a:lnSpc>
              <a:buNone/>
            </a:pPr>
            <a:r>
              <a:rPr lang="en-US" sz="5400" b="1" dirty="0">
                <a:solidFill>
                  <a:srgbClr val="D7D4CC"/>
                </a:solidFill>
                <a:latin typeface="Times New Roman" panose="02020603050405020304" pitchFamily="18" charset="0"/>
                <a:ea typeface="Comfortaa Bold" pitchFamily="34" charset="-122"/>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4" name="Text 11"/>
          <p:cNvSpPr/>
          <p:nvPr/>
        </p:nvSpPr>
        <p:spPr>
          <a:xfrm>
            <a:off x="10985302" y="5353050"/>
            <a:ext cx="2178963" cy="272296"/>
          </a:xfrm>
          <a:prstGeom prst="rect">
            <a:avLst/>
          </a:prstGeom>
          <a:noFill/>
          <a:ln/>
        </p:spPr>
        <p:txBody>
          <a:bodyPr wrap="none" lIns="0" tIns="0" rIns="0" bIns="0" rtlCol="0" anchor="t"/>
          <a:lstStyle/>
          <a:p>
            <a:pPr marL="0" indent="0" algn="ctr">
              <a:lnSpc>
                <a:spcPts val="2100"/>
              </a:lnSpc>
              <a:buNone/>
            </a:pPr>
            <a:r>
              <a:rPr lang="en-US" b="1" dirty="0">
                <a:solidFill>
                  <a:srgbClr val="D7D4CC"/>
                </a:solidFill>
                <a:latin typeface="Times New Roman" panose="02020603050405020304" pitchFamily="18" charset="0"/>
                <a:ea typeface="Comfortaa Bold" pitchFamily="34" charset="-122"/>
                <a:cs typeface="Times New Roman" panose="02020603050405020304" pitchFamily="18" charset="0"/>
              </a:rPr>
              <a:t>CO2 Emissions</a:t>
            </a:r>
            <a:endParaRPr lang="en-US" dirty="0">
              <a:latin typeface="Times New Roman" panose="02020603050405020304" pitchFamily="18" charset="0"/>
              <a:cs typeface="Times New Roman" panose="02020603050405020304" pitchFamily="18" charset="0"/>
            </a:endParaRPr>
          </a:p>
        </p:txBody>
      </p:sp>
      <p:sp>
        <p:nvSpPr>
          <p:cNvPr id="15" name="Text 12"/>
          <p:cNvSpPr/>
          <p:nvPr/>
        </p:nvSpPr>
        <p:spPr>
          <a:xfrm>
            <a:off x="10205442" y="5742980"/>
            <a:ext cx="3738682" cy="313730"/>
          </a:xfrm>
          <a:prstGeom prst="rect">
            <a:avLst/>
          </a:prstGeom>
          <a:noFill/>
          <a:ln/>
        </p:spPr>
        <p:txBody>
          <a:bodyPr wrap="none" lIns="0" tIns="0" rIns="0" bIns="0" rtlCol="0" anchor="t"/>
          <a:lstStyle/>
          <a:p>
            <a:pPr marL="0" indent="0" algn="ctr">
              <a:lnSpc>
                <a:spcPts val="2450"/>
              </a:lnSpc>
              <a:buNone/>
            </a:pPr>
            <a:r>
              <a:rPr lang="en-US" sz="1600" dirty="0">
                <a:solidFill>
                  <a:srgbClr val="D7D4CC"/>
                </a:solidFill>
                <a:latin typeface="Times New Roman" panose="02020603050405020304" pitchFamily="18" charset="0"/>
                <a:ea typeface="Raleway Medium" pitchFamily="34" charset="-122"/>
                <a:cs typeface="Times New Roman" panose="02020603050405020304" pitchFamily="18" charset="0"/>
              </a:rPr>
              <a:t>Per parking search</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6172676" y="6277332"/>
            <a:ext cx="7771448" cy="1254919"/>
          </a:xfrm>
          <a:prstGeom prst="rect">
            <a:avLst/>
          </a:prstGeom>
          <a:noFill/>
          <a:ln/>
        </p:spPr>
        <p:txBody>
          <a:bodyPr wrap="square" lIns="0" tIns="0" rIns="0" bIns="0" rtlCol="0" anchor="t"/>
          <a:lstStyle/>
          <a:p>
            <a:pPr marL="0" indent="0">
              <a:lnSpc>
                <a:spcPts val="2450"/>
              </a:lnSpc>
              <a:buNone/>
            </a:pPr>
            <a:r>
              <a:rPr lang="en-US" sz="1600" dirty="0">
                <a:solidFill>
                  <a:srgbClr val="D7D4CC"/>
                </a:solidFill>
                <a:latin typeface="Times New Roman" panose="02020603050405020304" pitchFamily="18" charset="0"/>
                <a:ea typeface="Raleway Medium" pitchFamily="34" charset="-122"/>
                <a:cs typeface="Times New Roman" panose="02020603050405020304" pitchFamily="18" charset="0"/>
              </a:rPr>
              <a:t>Urban parking has become a significant challenge in our growing cities. The constant search for parking spaces leads to increased traffic congestion, wasted time and fuel, and higher emissions. These issues not only affect individual drivers but also contribute to broader urban problems like air pollution and reduced quality of life.</a:t>
            </a:r>
            <a:endParaRPr lang="en-US" sz="16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BB1A0A9-2CB5-470A-A3EC-5EFB987F00CD}"/>
              </a:ext>
            </a:extLst>
          </p:cNvPr>
          <p:cNvPicPr>
            <a:picLocks noChangeAspect="1"/>
          </p:cNvPicPr>
          <p:nvPr/>
        </p:nvPicPr>
        <p:blipFill>
          <a:blip r:embed="rId4"/>
          <a:stretch>
            <a:fillRect/>
          </a:stretch>
        </p:blipFill>
        <p:spPr>
          <a:xfrm>
            <a:off x="12633787" y="7648813"/>
            <a:ext cx="1996613" cy="5105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069782"/>
            <a:ext cx="9441061"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Times New Roman" panose="02020603050405020304" pitchFamily="18" charset="0"/>
                <a:ea typeface="Comfortaa Bold" pitchFamily="34" charset="-122"/>
                <a:cs typeface="Times New Roman" panose="02020603050405020304" pitchFamily="18" charset="0"/>
              </a:rPr>
              <a:t>Why Current Solutions Fall Short</a:t>
            </a:r>
            <a:endParaRPr lang="en-US" sz="4300" dirty="0">
              <a:latin typeface="Times New Roman" panose="02020603050405020304" pitchFamily="18" charset="0"/>
              <a:cs typeface="Times New Roman" panose="02020603050405020304" pitchFamily="18" charset="0"/>
            </a:endParaRPr>
          </a:p>
        </p:txBody>
      </p:sp>
      <p:sp>
        <p:nvSpPr>
          <p:cNvPr id="3" name="Text 1"/>
          <p:cNvSpPr/>
          <p:nvPr/>
        </p:nvSpPr>
        <p:spPr>
          <a:xfrm>
            <a:off x="864037" y="3372683"/>
            <a:ext cx="2892981"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RFID-Based Systems</a:t>
            </a:r>
            <a:endParaRPr lang="en-US" sz="2150" dirty="0">
              <a:latin typeface="Times New Roman" panose="02020603050405020304" pitchFamily="18" charset="0"/>
              <a:cs typeface="Times New Roman" panose="02020603050405020304" pitchFamily="18" charset="0"/>
            </a:endParaRPr>
          </a:p>
        </p:txBody>
      </p:sp>
      <p:sp>
        <p:nvSpPr>
          <p:cNvPr id="4" name="Text 2"/>
          <p:cNvSpPr/>
          <p:nvPr/>
        </p:nvSpPr>
        <p:spPr>
          <a:xfrm>
            <a:off x="864037"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While effective for access control, these systems lack real-time occupancy monitoring and can be expensive to implement on a large scale.</a:t>
            </a:r>
            <a:endParaRPr lang="en-US" sz="1900" dirty="0">
              <a:latin typeface="Times New Roman" panose="02020603050405020304" pitchFamily="18" charset="0"/>
              <a:cs typeface="Times New Roman" panose="02020603050405020304" pitchFamily="18" charset="0"/>
            </a:endParaRPr>
          </a:p>
        </p:txBody>
      </p:sp>
      <p:sp>
        <p:nvSpPr>
          <p:cNvPr id="5" name="Text 3"/>
          <p:cNvSpPr/>
          <p:nvPr/>
        </p:nvSpPr>
        <p:spPr>
          <a:xfrm>
            <a:off x="5372695" y="3372683"/>
            <a:ext cx="3372564"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Camera-Based Systems</a:t>
            </a:r>
            <a:endParaRPr lang="en-US" sz="2150" dirty="0">
              <a:latin typeface="Times New Roman" panose="02020603050405020304" pitchFamily="18" charset="0"/>
              <a:cs typeface="Times New Roman" panose="02020603050405020304" pitchFamily="18" charset="0"/>
            </a:endParaRPr>
          </a:p>
        </p:txBody>
      </p:sp>
      <p:sp>
        <p:nvSpPr>
          <p:cNvPr id="6" name="Text 4"/>
          <p:cNvSpPr/>
          <p:nvPr/>
        </p:nvSpPr>
        <p:spPr>
          <a:xfrm>
            <a:off x="5372695"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Offer visual monitoring but face challenges with accuracy in varying light conditions and have high installation and maintenance costs.</a:t>
            </a:r>
            <a:endParaRPr lang="en-US" sz="1900" dirty="0">
              <a:latin typeface="Times New Roman" panose="02020603050405020304" pitchFamily="18" charset="0"/>
              <a:cs typeface="Times New Roman" panose="02020603050405020304" pitchFamily="18" charset="0"/>
            </a:endParaRPr>
          </a:p>
        </p:txBody>
      </p:sp>
      <p:sp>
        <p:nvSpPr>
          <p:cNvPr id="7" name="Text 5"/>
          <p:cNvSpPr/>
          <p:nvPr/>
        </p:nvSpPr>
        <p:spPr>
          <a:xfrm>
            <a:off x="9881354" y="3372683"/>
            <a:ext cx="3755469"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Times New Roman" panose="02020603050405020304" pitchFamily="18" charset="0"/>
                <a:ea typeface="Comfortaa Bold" pitchFamily="34" charset="-122"/>
                <a:cs typeface="Times New Roman" panose="02020603050405020304" pitchFamily="18" charset="0"/>
              </a:rPr>
              <a:t>IoT Sensor-Based Systems</a:t>
            </a:r>
            <a:endParaRPr lang="en-US" sz="2150" dirty="0">
              <a:latin typeface="Times New Roman" panose="02020603050405020304" pitchFamily="18" charset="0"/>
              <a:cs typeface="Times New Roman" panose="02020603050405020304" pitchFamily="18" charset="0"/>
            </a:endParaRPr>
          </a:p>
        </p:txBody>
      </p:sp>
      <p:sp>
        <p:nvSpPr>
          <p:cNvPr id="8" name="Text 6"/>
          <p:cNvSpPr/>
          <p:nvPr/>
        </p:nvSpPr>
        <p:spPr>
          <a:xfrm>
            <a:off x="9881354" y="3962400"/>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Times New Roman" panose="02020603050405020304" pitchFamily="18" charset="0"/>
                <a:ea typeface="Raleway Medium" pitchFamily="34" charset="-122"/>
                <a:cs typeface="Times New Roman" panose="02020603050405020304" pitchFamily="18" charset="0"/>
              </a:rPr>
              <a:t>Provide real-time data but often lack integration with wider city systems and face battery life limitations.</a:t>
            </a:r>
            <a:endParaRPr lang="en-US" sz="19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89E9E68-52E2-B03B-3BF5-4A99DCC02314}"/>
              </a:ext>
            </a:extLst>
          </p:cNvPr>
          <p:cNvPicPr>
            <a:picLocks noChangeAspect="1"/>
          </p:cNvPicPr>
          <p:nvPr/>
        </p:nvPicPr>
        <p:blipFill>
          <a:blip r:embed="rId3"/>
          <a:stretch>
            <a:fillRect/>
          </a:stretch>
        </p:blipFill>
        <p:spPr>
          <a:xfrm>
            <a:off x="12527193" y="7631408"/>
            <a:ext cx="1996613" cy="5105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099"/>
          </a:xfrm>
          <a:prstGeom prst="rect">
            <a:avLst/>
          </a:prstGeom>
        </p:spPr>
      </p:pic>
      <p:sp>
        <p:nvSpPr>
          <p:cNvPr id="3" name="Text 0"/>
          <p:cNvSpPr/>
          <p:nvPr/>
        </p:nvSpPr>
        <p:spPr>
          <a:xfrm>
            <a:off x="754618" y="3461147"/>
            <a:ext cx="4963597" cy="598884"/>
          </a:xfrm>
          <a:prstGeom prst="rect">
            <a:avLst/>
          </a:prstGeom>
          <a:noFill/>
          <a:ln/>
        </p:spPr>
        <p:txBody>
          <a:bodyPr wrap="none" lIns="0" tIns="0" rIns="0" bIns="0" rtlCol="0" anchor="t"/>
          <a:lstStyle/>
          <a:p>
            <a:pPr marL="0" indent="0">
              <a:lnSpc>
                <a:spcPts val="4700"/>
              </a:lnSpc>
              <a:buNone/>
            </a:pPr>
            <a:r>
              <a:rPr lang="en-US" sz="4000" b="1" dirty="0">
                <a:solidFill>
                  <a:srgbClr val="FFE14D"/>
                </a:solidFill>
                <a:latin typeface="Times New Roman" panose="02020603050405020304" pitchFamily="18" charset="0"/>
                <a:ea typeface="Comfortaa Bold" pitchFamily="34" charset="-122"/>
                <a:cs typeface="Times New Roman" panose="02020603050405020304" pitchFamily="18" charset="0"/>
              </a:rPr>
              <a:t>Building the System</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754618" y="4383405"/>
            <a:ext cx="4230053" cy="3080028"/>
          </a:xfrm>
          <a:prstGeom prst="roundRect">
            <a:avLst>
              <a:gd name="adj" fmla="val 10501"/>
            </a:avLst>
          </a:prstGeom>
          <a:solidFill>
            <a:srgbClr val="46464A"/>
          </a:solidFill>
          <a:ln/>
        </p:spPr>
        <p:txBody>
          <a:bodyPr/>
          <a:lstStyle/>
          <a:p>
            <a:endParaRPr lang="en-US" sz="2000">
              <a:latin typeface="Times New Roman" panose="02020603050405020304" pitchFamily="18" charset="0"/>
              <a:cs typeface="Times New Roman" panose="02020603050405020304" pitchFamily="18" charset="0"/>
            </a:endParaRPr>
          </a:p>
        </p:txBody>
      </p:sp>
      <p:sp>
        <p:nvSpPr>
          <p:cNvPr id="5" name="Text 2"/>
          <p:cNvSpPr/>
          <p:nvPr/>
        </p:nvSpPr>
        <p:spPr>
          <a:xfrm>
            <a:off x="970121" y="4598908"/>
            <a:ext cx="2395657" cy="299442"/>
          </a:xfrm>
          <a:prstGeom prst="rect">
            <a:avLst/>
          </a:prstGeom>
          <a:noFill/>
          <a:ln/>
        </p:spPr>
        <p:txBody>
          <a:bodyPr wrap="none" lIns="0" tIns="0" rIns="0" bIns="0" rtlCol="0" anchor="t"/>
          <a:lstStyle/>
          <a:p>
            <a:pPr marL="0" indent="0">
              <a:lnSpc>
                <a:spcPts val="23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Hardware</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970121" y="5027652"/>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Ultrasonic/infrared sensors for occupancy detection</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970121" y="5792867"/>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Raspberry Pi microcontrollers for data processing</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970121" y="6558082"/>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Low-power WSN nodes for communication</a:t>
            </a:r>
            <a:endParaRPr lang="en-US" dirty="0">
              <a:latin typeface="Times New Roman" panose="02020603050405020304" pitchFamily="18" charset="0"/>
              <a:cs typeface="Times New Roman" panose="02020603050405020304" pitchFamily="18" charset="0"/>
            </a:endParaRPr>
          </a:p>
        </p:txBody>
      </p:sp>
      <p:sp>
        <p:nvSpPr>
          <p:cNvPr id="9" name="Shape 6"/>
          <p:cNvSpPr/>
          <p:nvPr/>
        </p:nvSpPr>
        <p:spPr>
          <a:xfrm>
            <a:off x="5200174" y="4383405"/>
            <a:ext cx="4230053" cy="3080028"/>
          </a:xfrm>
          <a:prstGeom prst="roundRect">
            <a:avLst>
              <a:gd name="adj" fmla="val 10501"/>
            </a:avLst>
          </a:prstGeom>
          <a:solidFill>
            <a:srgbClr val="46464A"/>
          </a:solidFill>
          <a:ln/>
        </p:spPr>
        <p:txBody>
          <a:bodyPr/>
          <a:lstStyle/>
          <a:p>
            <a:endParaRPr lang="en-US" sz="2000">
              <a:latin typeface="Times New Roman" panose="02020603050405020304" pitchFamily="18" charset="0"/>
              <a:cs typeface="Times New Roman" panose="02020603050405020304" pitchFamily="18" charset="0"/>
            </a:endParaRPr>
          </a:p>
        </p:txBody>
      </p:sp>
      <p:sp>
        <p:nvSpPr>
          <p:cNvPr id="10" name="Text 7"/>
          <p:cNvSpPr/>
          <p:nvPr/>
        </p:nvSpPr>
        <p:spPr>
          <a:xfrm>
            <a:off x="5415677" y="4598908"/>
            <a:ext cx="2395657" cy="299442"/>
          </a:xfrm>
          <a:prstGeom prst="rect">
            <a:avLst/>
          </a:prstGeom>
          <a:noFill/>
          <a:ln/>
        </p:spPr>
        <p:txBody>
          <a:bodyPr wrap="none" lIns="0" tIns="0" rIns="0" bIns="0" rtlCol="0" anchor="t"/>
          <a:lstStyle/>
          <a:p>
            <a:pPr marL="0" indent="0">
              <a:lnSpc>
                <a:spcPts val="23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Software</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5415677" y="5027652"/>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Backend: Flask/Django for server-side logic</a:t>
            </a:r>
            <a:endParaRPr lang="en-US" dirty="0">
              <a:latin typeface="Times New Roman" panose="02020603050405020304" pitchFamily="18" charset="0"/>
              <a:cs typeface="Times New Roman" panose="02020603050405020304" pitchFamily="18" charset="0"/>
            </a:endParaRPr>
          </a:p>
        </p:txBody>
      </p:sp>
      <p:sp>
        <p:nvSpPr>
          <p:cNvPr id="12" name="Text 9"/>
          <p:cNvSpPr/>
          <p:nvPr/>
        </p:nvSpPr>
        <p:spPr>
          <a:xfrm>
            <a:off x="5415677" y="5792867"/>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Frontend: React Native for cross-platform mobile app</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5415677" y="6558082"/>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Machine learning algorithms for predictive analytics</a:t>
            </a:r>
            <a:endParaRPr lang="en-US" dirty="0">
              <a:latin typeface="Times New Roman" panose="02020603050405020304" pitchFamily="18" charset="0"/>
              <a:cs typeface="Times New Roman" panose="02020603050405020304" pitchFamily="18" charset="0"/>
            </a:endParaRPr>
          </a:p>
        </p:txBody>
      </p:sp>
      <p:sp>
        <p:nvSpPr>
          <p:cNvPr id="14" name="Shape 11"/>
          <p:cNvSpPr/>
          <p:nvPr/>
        </p:nvSpPr>
        <p:spPr>
          <a:xfrm>
            <a:off x="9645729" y="4383405"/>
            <a:ext cx="4230053" cy="3080028"/>
          </a:xfrm>
          <a:prstGeom prst="roundRect">
            <a:avLst>
              <a:gd name="adj" fmla="val 10501"/>
            </a:avLst>
          </a:prstGeom>
          <a:solidFill>
            <a:srgbClr val="46464A"/>
          </a:solidFill>
          <a:ln/>
        </p:spPr>
        <p:txBody>
          <a:bodyPr/>
          <a:lstStyle/>
          <a:p>
            <a:endParaRPr lang="en-US" sz="2000">
              <a:latin typeface="Times New Roman" panose="02020603050405020304" pitchFamily="18" charset="0"/>
              <a:cs typeface="Times New Roman" panose="02020603050405020304" pitchFamily="18" charset="0"/>
            </a:endParaRPr>
          </a:p>
        </p:txBody>
      </p:sp>
      <p:sp>
        <p:nvSpPr>
          <p:cNvPr id="15" name="Text 12"/>
          <p:cNvSpPr/>
          <p:nvPr/>
        </p:nvSpPr>
        <p:spPr>
          <a:xfrm>
            <a:off x="9861233" y="4598908"/>
            <a:ext cx="2572107" cy="299442"/>
          </a:xfrm>
          <a:prstGeom prst="rect">
            <a:avLst/>
          </a:prstGeom>
          <a:noFill/>
          <a:ln/>
        </p:spPr>
        <p:txBody>
          <a:bodyPr wrap="none" lIns="0" tIns="0" rIns="0" bIns="0" rtlCol="0" anchor="t"/>
          <a:lstStyle/>
          <a:p>
            <a:pPr marL="0" indent="0">
              <a:lnSpc>
                <a:spcPts val="23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Cloud Infrastructure</a:t>
            </a: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9861233" y="5027652"/>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AWS IoT Core for device management and data ingestion</a:t>
            </a:r>
            <a:endParaRPr lang="en-US" dirty="0">
              <a:latin typeface="Times New Roman" panose="02020603050405020304" pitchFamily="18" charset="0"/>
              <a:cs typeface="Times New Roman" panose="02020603050405020304" pitchFamily="18" charset="0"/>
            </a:endParaRPr>
          </a:p>
        </p:txBody>
      </p:sp>
      <p:sp>
        <p:nvSpPr>
          <p:cNvPr id="17" name="Text 14"/>
          <p:cNvSpPr/>
          <p:nvPr/>
        </p:nvSpPr>
        <p:spPr>
          <a:xfrm>
            <a:off x="9861233" y="5792867"/>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AWS Lambda for serverless computing</a:t>
            </a:r>
            <a:endParaRPr lang="en-US" dirty="0">
              <a:latin typeface="Times New Roman" panose="02020603050405020304" pitchFamily="18" charset="0"/>
              <a:cs typeface="Times New Roman" panose="02020603050405020304" pitchFamily="18" charset="0"/>
            </a:endParaRPr>
          </a:p>
        </p:txBody>
      </p:sp>
      <p:sp>
        <p:nvSpPr>
          <p:cNvPr id="18" name="Text 15"/>
          <p:cNvSpPr/>
          <p:nvPr/>
        </p:nvSpPr>
        <p:spPr>
          <a:xfrm>
            <a:off x="9861233" y="6558082"/>
            <a:ext cx="3799046" cy="689848"/>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Amazon S3 for data storage and analytics</a:t>
            </a:r>
            <a:endParaRPr lang="en-US"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61723F1A-6962-AF21-A24F-57095E431A0A}"/>
              </a:ext>
            </a:extLst>
          </p:cNvPr>
          <p:cNvPicPr>
            <a:picLocks noChangeAspect="1"/>
          </p:cNvPicPr>
          <p:nvPr/>
        </p:nvPicPr>
        <p:blipFill>
          <a:blip r:embed="rId4"/>
          <a:stretch>
            <a:fillRect/>
          </a:stretch>
        </p:blipFill>
        <p:spPr>
          <a:xfrm>
            <a:off x="12633787" y="7661866"/>
            <a:ext cx="1996613" cy="5105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390" y="508278"/>
            <a:ext cx="8078510" cy="1025843"/>
          </a:xfrm>
          <a:prstGeom prst="rect">
            <a:avLst/>
          </a:prstGeom>
          <a:noFill/>
          <a:ln/>
        </p:spPr>
        <p:txBody>
          <a:bodyPr wrap="square" lIns="0" tIns="0" rIns="0" bIns="0" rtlCol="0" anchor="t"/>
          <a:lstStyle/>
          <a:p>
            <a:pPr marL="0" indent="0">
              <a:lnSpc>
                <a:spcPts val="4000"/>
              </a:lnSpc>
              <a:buNone/>
            </a:pPr>
            <a:r>
              <a:rPr lang="en-US" sz="4000" b="1" dirty="0">
                <a:solidFill>
                  <a:srgbClr val="FFE14D"/>
                </a:solidFill>
                <a:latin typeface="Times New Roman" panose="02020603050405020304" pitchFamily="18" charset="0"/>
                <a:ea typeface="Comfortaa Bold" pitchFamily="34" charset="-122"/>
                <a:cs typeface="Times New Roman" panose="02020603050405020304" pitchFamily="18" charset="0"/>
              </a:rPr>
              <a:t>The Smart Parking Management System</a:t>
            </a:r>
            <a:endParaRPr lang="en-US" sz="40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46390" y="1811060"/>
            <a:ext cx="923449" cy="1477566"/>
          </a:xfrm>
          <a:prstGeom prst="rect">
            <a:avLst/>
          </a:prstGeom>
        </p:spPr>
      </p:pic>
      <p:sp>
        <p:nvSpPr>
          <p:cNvPr id="5" name="Text 1"/>
          <p:cNvSpPr/>
          <p:nvPr/>
        </p:nvSpPr>
        <p:spPr>
          <a:xfrm>
            <a:off x="1846778" y="1995726"/>
            <a:ext cx="2752249" cy="256580"/>
          </a:xfrm>
          <a:prstGeom prst="rect">
            <a:avLst/>
          </a:prstGeom>
          <a:noFill/>
          <a:ln/>
        </p:spPr>
        <p:txBody>
          <a:bodyPr wrap="none" lIns="0" tIns="0" rIns="0" bIns="0" rtlCol="0" anchor="t"/>
          <a:lstStyle/>
          <a:p>
            <a:pPr marL="0" indent="0" algn="l">
              <a:lnSpc>
                <a:spcPts val="20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WSN-enabled IoT Sensors</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1846778" y="2363033"/>
            <a:ext cx="6650831" cy="295394"/>
          </a:xfrm>
          <a:prstGeom prst="rect">
            <a:avLst/>
          </a:prstGeom>
          <a:noFill/>
          <a:ln/>
        </p:spPr>
        <p:txBody>
          <a:bodyPr wrap="none" lIns="0" tIns="0" rIns="0" bIns="0" rtlCol="0" anchor="t"/>
          <a:lstStyle/>
          <a:p>
            <a:pPr marL="0" indent="0" algn="l">
              <a:lnSpc>
                <a:spcPts val="23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Deploy energy-efficient sensors for real-time occupancy detection</a:t>
            </a:r>
            <a:endParaRPr lang="en-US" sz="20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46390" y="3288625"/>
            <a:ext cx="923449" cy="1477566"/>
          </a:xfrm>
          <a:prstGeom prst="rect">
            <a:avLst/>
          </a:prstGeom>
        </p:spPr>
      </p:pic>
      <p:sp>
        <p:nvSpPr>
          <p:cNvPr id="8" name="Text 3"/>
          <p:cNvSpPr/>
          <p:nvPr/>
        </p:nvSpPr>
        <p:spPr>
          <a:xfrm>
            <a:off x="1846778" y="3473291"/>
            <a:ext cx="2052161" cy="256580"/>
          </a:xfrm>
          <a:prstGeom prst="rect">
            <a:avLst/>
          </a:prstGeom>
          <a:noFill/>
          <a:ln/>
        </p:spPr>
        <p:txBody>
          <a:bodyPr wrap="none" lIns="0" tIns="0" rIns="0" bIns="0" rtlCol="0" anchor="t"/>
          <a:lstStyle/>
          <a:p>
            <a:pPr marL="0" indent="0" algn="l">
              <a:lnSpc>
                <a:spcPts val="20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Cloud Integration</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1846778" y="3840599"/>
            <a:ext cx="6650831" cy="295394"/>
          </a:xfrm>
          <a:prstGeom prst="rect">
            <a:avLst/>
          </a:prstGeom>
          <a:noFill/>
          <a:ln/>
        </p:spPr>
        <p:txBody>
          <a:bodyPr wrap="none" lIns="0" tIns="0" rIns="0" bIns="0" rtlCol="0" anchor="t"/>
          <a:lstStyle/>
          <a:p>
            <a:pPr marL="0" indent="0" algn="l">
              <a:lnSpc>
                <a:spcPts val="23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Process and store data for scalable operations and analytics</a:t>
            </a:r>
            <a:endParaRPr lang="en-US" sz="20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46390" y="4766191"/>
            <a:ext cx="923449" cy="1477566"/>
          </a:xfrm>
          <a:prstGeom prst="rect">
            <a:avLst/>
          </a:prstGeom>
        </p:spPr>
      </p:pic>
      <p:sp>
        <p:nvSpPr>
          <p:cNvPr id="11" name="Text 5"/>
          <p:cNvSpPr/>
          <p:nvPr/>
        </p:nvSpPr>
        <p:spPr>
          <a:xfrm>
            <a:off x="1846778" y="4950857"/>
            <a:ext cx="2253734" cy="256580"/>
          </a:xfrm>
          <a:prstGeom prst="rect">
            <a:avLst/>
          </a:prstGeom>
          <a:noFill/>
          <a:ln/>
        </p:spPr>
        <p:txBody>
          <a:bodyPr wrap="none" lIns="0" tIns="0" rIns="0" bIns="0" rtlCol="0" anchor="t"/>
          <a:lstStyle/>
          <a:p>
            <a:pPr marL="0" indent="0" algn="l">
              <a:lnSpc>
                <a:spcPts val="20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Mobile App Interface</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1846778" y="5318165"/>
            <a:ext cx="6650831" cy="295394"/>
          </a:xfrm>
          <a:prstGeom prst="rect">
            <a:avLst/>
          </a:prstGeom>
          <a:noFill/>
          <a:ln/>
        </p:spPr>
        <p:txBody>
          <a:bodyPr wrap="none" lIns="0" tIns="0" rIns="0" bIns="0" rtlCol="0" anchor="t"/>
          <a:lstStyle/>
          <a:p>
            <a:pPr marL="0" indent="0" algn="l">
              <a:lnSpc>
                <a:spcPts val="23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Provide users with real-time updates and booking capabilities</a:t>
            </a:r>
            <a:endParaRPr lang="en-US" sz="20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646390" y="6243757"/>
            <a:ext cx="923449" cy="1477566"/>
          </a:xfrm>
          <a:prstGeom prst="rect">
            <a:avLst/>
          </a:prstGeom>
        </p:spPr>
      </p:pic>
      <p:sp>
        <p:nvSpPr>
          <p:cNvPr id="14" name="Text 7"/>
          <p:cNvSpPr/>
          <p:nvPr/>
        </p:nvSpPr>
        <p:spPr>
          <a:xfrm>
            <a:off x="1846778" y="6428423"/>
            <a:ext cx="2396133" cy="256580"/>
          </a:xfrm>
          <a:prstGeom prst="rect">
            <a:avLst/>
          </a:prstGeom>
          <a:noFill/>
          <a:ln/>
        </p:spPr>
        <p:txBody>
          <a:bodyPr wrap="none" lIns="0" tIns="0" rIns="0" bIns="0" rtlCol="0" anchor="t"/>
          <a:lstStyle/>
          <a:p>
            <a:pPr marL="0" indent="0" algn="l">
              <a:lnSpc>
                <a:spcPts val="200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VIP and Normal Zones</a:t>
            </a:r>
            <a:endParaRPr lang="en-US" sz="2400" dirty="0">
              <a:latin typeface="Times New Roman" panose="02020603050405020304" pitchFamily="18" charset="0"/>
              <a:cs typeface="Times New Roman" panose="02020603050405020304" pitchFamily="18" charset="0"/>
            </a:endParaRPr>
          </a:p>
        </p:txBody>
      </p:sp>
      <p:sp>
        <p:nvSpPr>
          <p:cNvPr id="15" name="Text 8"/>
          <p:cNvSpPr/>
          <p:nvPr/>
        </p:nvSpPr>
        <p:spPr>
          <a:xfrm>
            <a:off x="1846778" y="6795730"/>
            <a:ext cx="6650831" cy="295394"/>
          </a:xfrm>
          <a:prstGeom prst="rect">
            <a:avLst/>
          </a:prstGeom>
          <a:noFill/>
          <a:ln/>
        </p:spPr>
        <p:txBody>
          <a:bodyPr wrap="none" lIns="0" tIns="0" rIns="0" bIns="0" rtlCol="0" anchor="t"/>
          <a:lstStyle/>
          <a:p>
            <a:pPr marL="0" indent="0" algn="l">
              <a:lnSpc>
                <a:spcPts val="23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Offer differentiated services to cater to various user needs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3068" y="576024"/>
            <a:ext cx="5426273" cy="581858"/>
          </a:xfrm>
          <a:prstGeom prst="rect">
            <a:avLst/>
          </a:prstGeom>
          <a:noFill/>
          <a:ln/>
        </p:spPr>
        <p:txBody>
          <a:bodyPr wrap="none" lIns="0" tIns="0" rIns="0" bIns="0" rtlCol="0" anchor="t"/>
          <a:lstStyle/>
          <a:p>
            <a:pPr marL="0" indent="0">
              <a:lnSpc>
                <a:spcPts val="4550"/>
              </a:lnSpc>
              <a:buNone/>
            </a:pPr>
            <a:r>
              <a:rPr lang="en-US" sz="4800" b="1" dirty="0">
                <a:solidFill>
                  <a:srgbClr val="FFE14D"/>
                </a:solidFill>
                <a:latin typeface="Times New Roman" panose="02020603050405020304" pitchFamily="18" charset="0"/>
                <a:ea typeface="Comfortaa Bold" pitchFamily="34" charset="-122"/>
                <a:cs typeface="Times New Roman" panose="02020603050405020304" pitchFamily="18" charset="0"/>
              </a:rPr>
              <a:t>How the System Works</a:t>
            </a:r>
            <a:endParaRPr lang="en-US" sz="4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3209568" y="1576745"/>
            <a:ext cx="1629013" cy="1170384"/>
          </a:xfrm>
          <a:prstGeom prst="rect">
            <a:avLst/>
          </a:prstGeom>
        </p:spPr>
      </p:pic>
      <p:sp>
        <p:nvSpPr>
          <p:cNvPr id="4" name="Text 1"/>
          <p:cNvSpPr/>
          <p:nvPr/>
        </p:nvSpPr>
        <p:spPr>
          <a:xfrm>
            <a:off x="3972520" y="2096572"/>
            <a:ext cx="102989" cy="418862"/>
          </a:xfrm>
          <a:prstGeom prst="rect">
            <a:avLst/>
          </a:prstGeom>
          <a:noFill/>
          <a:ln/>
        </p:spPr>
        <p:txBody>
          <a:bodyPr wrap="none" lIns="0" tIns="0" rIns="0" bIns="0" rtlCol="0" anchor="t"/>
          <a:lstStyle/>
          <a:p>
            <a:pPr marL="0" indent="0" algn="ctr">
              <a:lnSpc>
                <a:spcPts val="32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5048012" y="1786176"/>
            <a:ext cx="2327434" cy="290870"/>
          </a:xfrm>
          <a:prstGeom prst="rect">
            <a:avLst/>
          </a:prstGeom>
          <a:noFill/>
          <a:ln/>
        </p:spPr>
        <p:txBody>
          <a:bodyPr wrap="none" lIns="0" tIns="0" rIns="0" bIns="0" rtlCol="0" anchor="t"/>
          <a:lstStyle/>
          <a:p>
            <a:pPr marL="0" indent="0" algn="l">
              <a:lnSpc>
                <a:spcPts val="22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Mobile App</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5048012" y="2202656"/>
            <a:ext cx="3852624" cy="335042"/>
          </a:xfrm>
          <a:prstGeom prst="rect">
            <a:avLst/>
          </a:prstGeom>
          <a:noFill/>
          <a:ln/>
        </p:spPr>
        <p:txBody>
          <a:bodyPr wrap="none" lIns="0" tIns="0" rIns="0" bIns="0" rtlCol="0" anchor="t"/>
          <a:lstStyle/>
          <a:p>
            <a:pPr marL="0" indent="0" algn="l">
              <a:lnSpc>
                <a:spcPts val="26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User interface for parking management</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4890849" y="2763679"/>
            <a:ext cx="8954214" cy="11430"/>
          </a:xfrm>
          <a:prstGeom prst="roundRect">
            <a:avLst>
              <a:gd name="adj" fmla="val 2748968"/>
            </a:avLst>
          </a:prstGeom>
          <a:solidFill>
            <a:srgbClr val="5F5F63"/>
          </a:solidFill>
          <a:ln/>
        </p:spPr>
        <p:txBody>
          <a:bodyPr/>
          <a:lstStyle/>
          <a:p>
            <a:endParaRPr lang="en-US" sz="200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2394942" y="2799398"/>
            <a:ext cx="3258145" cy="1170384"/>
          </a:xfrm>
          <a:prstGeom prst="rect">
            <a:avLst/>
          </a:prstGeom>
        </p:spPr>
      </p:pic>
      <p:sp>
        <p:nvSpPr>
          <p:cNvPr id="9" name="Text 5"/>
          <p:cNvSpPr/>
          <p:nvPr/>
        </p:nvSpPr>
        <p:spPr>
          <a:xfrm>
            <a:off x="3946922" y="3175159"/>
            <a:ext cx="154067" cy="418862"/>
          </a:xfrm>
          <a:prstGeom prst="rect">
            <a:avLst/>
          </a:prstGeom>
          <a:noFill/>
          <a:ln/>
        </p:spPr>
        <p:txBody>
          <a:bodyPr wrap="none" lIns="0" tIns="0" rIns="0" bIns="0" rtlCol="0" anchor="t"/>
          <a:lstStyle/>
          <a:p>
            <a:pPr marL="0" indent="0" algn="ctr">
              <a:lnSpc>
                <a:spcPts val="32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0" name="Text 6"/>
          <p:cNvSpPr/>
          <p:nvPr/>
        </p:nvSpPr>
        <p:spPr>
          <a:xfrm>
            <a:off x="5862518" y="3008828"/>
            <a:ext cx="2327434" cy="290870"/>
          </a:xfrm>
          <a:prstGeom prst="rect">
            <a:avLst/>
          </a:prstGeom>
          <a:noFill/>
          <a:ln/>
        </p:spPr>
        <p:txBody>
          <a:bodyPr wrap="none" lIns="0" tIns="0" rIns="0" bIns="0" rtlCol="0" anchor="t"/>
          <a:lstStyle/>
          <a:p>
            <a:pPr marL="0" indent="0" algn="l">
              <a:lnSpc>
                <a:spcPts val="22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Cloud Server</a:t>
            </a:r>
            <a:endParaRPr lang="en-US" sz="2000" dirty="0">
              <a:latin typeface="Times New Roman" panose="02020603050405020304" pitchFamily="18" charset="0"/>
              <a:cs typeface="Times New Roman" panose="02020603050405020304" pitchFamily="18" charset="0"/>
            </a:endParaRPr>
          </a:p>
        </p:txBody>
      </p:sp>
      <p:sp>
        <p:nvSpPr>
          <p:cNvPr id="11" name="Text 7"/>
          <p:cNvSpPr/>
          <p:nvPr/>
        </p:nvSpPr>
        <p:spPr>
          <a:xfrm>
            <a:off x="5862518" y="3425309"/>
            <a:ext cx="2804041" cy="335042"/>
          </a:xfrm>
          <a:prstGeom prst="rect">
            <a:avLst/>
          </a:prstGeom>
          <a:noFill/>
          <a:ln/>
        </p:spPr>
        <p:txBody>
          <a:bodyPr wrap="none" lIns="0" tIns="0" rIns="0" bIns="0" rtlCol="0" anchor="t"/>
          <a:lstStyle/>
          <a:p>
            <a:pPr marL="0" indent="0" algn="l">
              <a:lnSpc>
                <a:spcPts val="26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Data processing and storage</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5705356" y="3986332"/>
            <a:ext cx="8139708" cy="11430"/>
          </a:xfrm>
          <a:prstGeom prst="roundRect">
            <a:avLst>
              <a:gd name="adj" fmla="val 2748968"/>
            </a:avLst>
          </a:prstGeom>
          <a:solidFill>
            <a:srgbClr val="5F5F63"/>
          </a:solidFill>
          <a:ln/>
        </p:spPr>
        <p:txBody>
          <a:bodyPr/>
          <a:lstStyle/>
          <a:p>
            <a:endParaRPr lang="en-US" sz="200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5"/>
          <a:stretch>
            <a:fillRect/>
          </a:stretch>
        </p:blipFill>
        <p:spPr>
          <a:xfrm>
            <a:off x="1580436" y="4022050"/>
            <a:ext cx="4887158" cy="1170384"/>
          </a:xfrm>
          <a:prstGeom prst="rect">
            <a:avLst/>
          </a:prstGeom>
        </p:spPr>
      </p:pic>
      <p:sp>
        <p:nvSpPr>
          <p:cNvPr id="14" name="Text 9"/>
          <p:cNvSpPr/>
          <p:nvPr/>
        </p:nvSpPr>
        <p:spPr>
          <a:xfrm>
            <a:off x="3945493" y="4397812"/>
            <a:ext cx="156924" cy="418862"/>
          </a:xfrm>
          <a:prstGeom prst="rect">
            <a:avLst/>
          </a:prstGeom>
          <a:noFill/>
          <a:ln/>
        </p:spPr>
        <p:txBody>
          <a:bodyPr wrap="none" lIns="0" tIns="0" rIns="0" bIns="0" rtlCol="0" anchor="t"/>
          <a:lstStyle/>
          <a:p>
            <a:pPr marL="0" indent="0" algn="ctr">
              <a:lnSpc>
                <a:spcPts val="32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5" name="Text 10"/>
          <p:cNvSpPr/>
          <p:nvPr/>
        </p:nvSpPr>
        <p:spPr>
          <a:xfrm>
            <a:off x="6677025" y="4231481"/>
            <a:ext cx="2327434" cy="290870"/>
          </a:xfrm>
          <a:prstGeom prst="rect">
            <a:avLst/>
          </a:prstGeom>
          <a:noFill/>
          <a:ln/>
        </p:spPr>
        <p:txBody>
          <a:bodyPr wrap="none" lIns="0" tIns="0" rIns="0" bIns="0" rtlCol="0" anchor="t"/>
          <a:lstStyle/>
          <a:p>
            <a:pPr marL="0" indent="0" algn="l">
              <a:lnSpc>
                <a:spcPts val="22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WSN Nodes</a:t>
            </a:r>
            <a:endParaRPr lang="en-US" sz="2000" dirty="0">
              <a:latin typeface="Times New Roman" panose="02020603050405020304" pitchFamily="18" charset="0"/>
              <a:cs typeface="Times New Roman" panose="02020603050405020304" pitchFamily="18" charset="0"/>
            </a:endParaRPr>
          </a:p>
        </p:txBody>
      </p:sp>
      <p:sp>
        <p:nvSpPr>
          <p:cNvPr id="16" name="Text 11"/>
          <p:cNvSpPr/>
          <p:nvPr/>
        </p:nvSpPr>
        <p:spPr>
          <a:xfrm>
            <a:off x="6677025" y="4647962"/>
            <a:ext cx="2409230" cy="335042"/>
          </a:xfrm>
          <a:prstGeom prst="rect">
            <a:avLst/>
          </a:prstGeom>
          <a:noFill/>
          <a:ln/>
        </p:spPr>
        <p:txBody>
          <a:bodyPr wrap="none" lIns="0" tIns="0" rIns="0" bIns="0" rtlCol="0" anchor="t"/>
          <a:lstStyle/>
          <a:p>
            <a:pPr marL="0" indent="0" algn="l">
              <a:lnSpc>
                <a:spcPts val="26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Communication network</a:t>
            </a:r>
            <a:endParaRPr lang="en-US" dirty="0">
              <a:latin typeface="Times New Roman" panose="02020603050405020304" pitchFamily="18" charset="0"/>
              <a:cs typeface="Times New Roman" panose="02020603050405020304" pitchFamily="18" charset="0"/>
            </a:endParaRPr>
          </a:p>
        </p:txBody>
      </p:sp>
      <p:sp>
        <p:nvSpPr>
          <p:cNvPr id="17" name="Shape 12"/>
          <p:cNvSpPr/>
          <p:nvPr/>
        </p:nvSpPr>
        <p:spPr>
          <a:xfrm>
            <a:off x="6519863" y="5208984"/>
            <a:ext cx="7325201" cy="11430"/>
          </a:xfrm>
          <a:prstGeom prst="roundRect">
            <a:avLst>
              <a:gd name="adj" fmla="val 2748968"/>
            </a:avLst>
          </a:prstGeom>
          <a:solidFill>
            <a:srgbClr val="5F5F63"/>
          </a:solidFill>
          <a:ln/>
        </p:spPr>
        <p:txBody>
          <a:bodyPr/>
          <a:lstStyle/>
          <a:p>
            <a:endParaRPr lang="en-US" sz="2000">
              <a:latin typeface="Times New Roman" panose="02020603050405020304" pitchFamily="18" charset="0"/>
              <a:cs typeface="Times New Roman" panose="02020603050405020304" pitchFamily="18" charset="0"/>
            </a:endParaRPr>
          </a:p>
        </p:txBody>
      </p:sp>
      <p:pic>
        <p:nvPicPr>
          <p:cNvPr id="18" name="Image 3" descr="preencoded.png"/>
          <p:cNvPicPr>
            <a:picLocks noChangeAspect="1"/>
          </p:cNvPicPr>
          <p:nvPr/>
        </p:nvPicPr>
        <p:blipFill>
          <a:blip r:embed="rId6"/>
          <a:stretch>
            <a:fillRect/>
          </a:stretch>
        </p:blipFill>
        <p:spPr>
          <a:xfrm>
            <a:off x="765929" y="5244703"/>
            <a:ext cx="6516291" cy="1170384"/>
          </a:xfrm>
          <a:prstGeom prst="rect">
            <a:avLst/>
          </a:prstGeom>
        </p:spPr>
      </p:pic>
      <p:sp>
        <p:nvSpPr>
          <p:cNvPr id="19" name="Text 13"/>
          <p:cNvSpPr/>
          <p:nvPr/>
        </p:nvSpPr>
        <p:spPr>
          <a:xfrm>
            <a:off x="3938588" y="5620464"/>
            <a:ext cx="170974" cy="418862"/>
          </a:xfrm>
          <a:prstGeom prst="rect">
            <a:avLst/>
          </a:prstGeom>
          <a:noFill/>
          <a:ln/>
        </p:spPr>
        <p:txBody>
          <a:bodyPr wrap="none" lIns="0" tIns="0" rIns="0" bIns="0" rtlCol="0" anchor="t"/>
          <a:lstStyle/>
          <a:p>
            <a:pPr marL="0" indent="0" algn="ctr">
              <a:lnSpc>
                <a:spcPts val="32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0" name="Text 14"/>
          <p:cNvSpPr/>
          <p:nvPr/>
        </p:nvSpPr>
        <p:spPr>
          <a:xfrm>
            <a:off x="7491651" y="5454134"/>
            <a:ext cx="2327434" cy="290870"/>
          </a:xfrm>
          <a:prstGeom prst="rect">
            <a:avLst/>
          </a:prstGeom>
          <a:noFill/>
          <a:ln/>
        </p:spPr>
        <p:txBody>
          <a:bodyPr wrap="none" lIns="0" tIns="0" rIns="0" bIns="0" rtlCol="0" anchor="t"/>
          <a:lstStyle/>
          <a:p>
            <a:pPr marL="0" indent="0" algn="l">
              <a:lnSpc>
                <a:spcPts val="2250"/>
              </a:lnSpc>
              <a:buNone/>
            </a:pPr>
            <a:r>
              <a:rPr lang="en-US" sz="2000" b="1" dirty="0">
                <a:solidFill>
                  <a:srgbClr val="D7D4CC"/>
                </a:solidFill>
                <a:latin typeface="Times New Roman" panose="02020603050405020304" pitchFamily="18" charset="0"/>
                <a:ea typeface="Comfortaa Bold" pitchFamily="34" charset="-122"/>
                <a:cs typeface="Times New Roman" panose="02020603050405020304" pitchFamily="18" charset="0"/>
              </a:rPr>
              <a:t>IoT Sensors</a:t>
            </a:r>
            <a:endParaRPr lang="en-US" sz="2000" dirty="0">
              <a:latin typeface="Times New Roman" panose="02020603050405020304" pitchFamily="18" charset="0"/>
              <a:cs typeface="Times New Roman" panose="02020603050405020304" pitchFamily="18" charset="0"/>
            </a:endParaRPr>
          </a:p>
        </p:txBody>
      </p:sp>
      <p:sp>
        <p:nvSpPr>
          <p:cNvPr id="21" name="Text 15"/>
          <p:cNvSpPr/>
          <p:nvPr/>
        </p:nvSpPr>
        <p:spPr>
          <a:xfrm>
            <a:off x="7491651" y="5870615"/>
            <a:ext cx="3695462" cy="335042"/>
          </a:xfrm>
          <a:prstGeom prst="rect">
            <a:avLst/>
          </a:prstGeom>
          <a:noFill/>
          <a:ln/>
        </p:spPr>
        <p:txBody>
          <a:bodyPr wrap="none" lIns="0" tIns="0" rIns="0" bIns="0" rtlCol="0" anchor="t"/>
          <a:lstStyle/>
          <a:p>
            <a:pPr marL="0" indent="0" algn="l">
              <a:lnSpc>
                <a:spcPts val="26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Occupancy detection in parking spots</a:t>
            </a:r>
            <a:endParaRPr lang="en-US" dirty="0">
              <a:latin typeface="Times New Roman" panose="02020603050405020304" pitchFamily="18" charset="0"/>
              <a:cs typeface="Times New Roman" panose="02020603050405020304" pitchFamily="18" charset="0"/>
            </a:endParaRPr>
          </a:p>
        </p:txBody>
      </p:sp>
      <p:sp>
        <p:nvSpPr>
          <p:cNvPr id="22" name="Text 16"/>
          <p:cNvSpPr/>
          <p:nvPr/>
        </p:nvSpPr>
        <p:spPr>
          <a:xfrm>
            <a:off x="733068" y="6650712"/>
            <a:ext cx="13164264" cy="1005126"/>
          </a:xfrm>
          <a:prstGeom prst="rect">
            <a:avLst/>
          </a:prstGeom>
          <a:noFill/>
          <a:ln/>
        </p:spPr>
        <p:txBody>
          <a:bodyPr wrap="square" lIns="0" tIns="0" rIns="0" bIns="0" rtlCol="0" anchor="t"/>
          <a:lstStyle/>
          <a:p>
            <a:pPr marL="0" indent="0">
              <a:lnSpc>
                <a:spcPts val="2600"/>
              </a:lnSpc>
              <a:buNone/>
            </a:pPr>
            <a:r>
              <a:rPr lang="en-US" dirty="0">
                <a:solidFill>
                  <a:srgbClr val="D7D4CC"/>
                </a:solidFill>
                <a:latin typeface="Times New Roman" panose="02020603050405020304" pitchFamily="18" charset="0"/>
                <a:ea typeface="Raleway Medium" pitchFamily="34" charset="-122"/>
                <a:cs typeface="Times New Roman" panose="02020603050405020304" pitchFamily="18" charset="0"/>
              </a:rPr>
              <a:t>Our system architecture is designed for efficiency and scalability. IoT sensors detect vehicle presence in each parking spot. These sensors communicate through a Wireless Sensor Network to relay data to the cloud server. The cloud processes this information and sends real-time updates to users through a mobile app, creating a seamless parking experience.</a:t>
            </a:r>
            <a:endParaRPr lang="en-US"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BB1B91D5-6C74-F9DD-4A70-3F40B834A70A}"/>
              </a:ext>
            </a:extLst>
          </p:cNvPr>
          <p:cNvPicPr>
            <a:picLocks noChangeAspect="1"/>
          </p:cNvPicPr>
          <p:nvPr/>
        </p:nvPicPr>
        <p:blipFill>
          <a:blip r:embed="rId7"/>
          <a:stretch>
            <a:fillRect/>
          </a:stretch>
        </p:blipFill>
        <p:spPr>
          <a:xfrm>
            <a:off x="12633787" y="7655838"/>
            <a:ext cx="1996613" cy="5105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5448" y="1461968"/>
            <a:ext cx="6458545" cy="575786"/>
          </a:xfrm>
          <a:prstGeom prst="rect">
            <a:avLst/>
          </a:prstGeom>
          <a:noFill/>
          <a:ln/>
        </p:spPr>
        <p:txBody>
          <a:bodyPr wrap="none" lIns="0" tIns="0" rIns="0" bIns="0" rtlCol="0" anchor="t"/>
          <a:lstStyle/>
          <a:p>
            <a:pPr marL="0" indent="0">
              <a:lnSpc>
                <a:spcPts val="4500"/>
              </a:lnSpc>
              <a:buNone/>
            </a:pPr>
            <a:r>
              <a:rPr lang="en-US" sz="4800" b="1" dirty="0">
                <a:solidFill>
                  <a:srgbClr val="FFE14D"/>
                </a:solidFill>
                <a:latin typeface="Times New Roman" panose="02020603050405020304" pitchFamily="18" charset="0"/>
                <a:ea typeface="Comfortaa Bold" pitchFamily="34" charset="-122"/>
                <a:cs typeface="Times New Roman" panose="02020603050405020304" pitchFamily="18" charset="0"/>
              </a:rPr>
              <a:t>Key Outcomes and Metrics</a:t>
            </a:r>
            <a:endParaRPr lang="en-US" sz="4800" dirty="0">
              <a:latin typeface="Times New Roman" panose="02020603050405020304" pitchFamily="18" charset="0"/>
              <a:cs typeface="Times New Roman" panose="02020603050405020304" pitchFamily="18" charset="0"/>
            </a:endParaRPr>
          </a:p>
        </p:txBody>
      </p:sp>
      <p:sp>
        <p:nvSpPr>
          <p:cNvPr id="6" name="Text 1"/>
          <p:cNvSpPr/>
          <p:nvPr/>
        </p:nvSpPr>
        <p:spPr>
          <a:xfrm>
            <a:off x="725448" y="5555576"/>
            <a:ext cx="13179504" cy="1326356"/>
          </a:xfrm>
          <a:prstGeom prst="rect">
            <a:avLst/>
          </a:prstGeom>
          <a:noFill/>
          <a:ln/>
        </p:spPr>
        <p:txBody>
          <a:bodyPr wrap="square" lIns="0" tIns="0" rIns="0" bIns="0" rtlCol="0" anchor="t"/>
          <a:lstStyle/>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ea typeface="Raleway Medium" pitchFamily="34" charset="-122"/>
                <a:cs typeface="Times New Roman" panose="02020603050405020304" pitchFamily="18" charset="0"/>
              </a:rPr>
              <a:t>Our system has demonstrated remarkable success, with an 95% successful parking rate. </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ea typeface="Raleway Medium" pitchFamily="34" charset="-122"/>
                <a:cs typeface="Times New Roman" panose="02020603050405020304" pitchFamily="18" charset="0"/>
              </a:rPr>
              <a:t>The remaining 5% of failed attempts are primarily due to capacity limitations during peak hours. </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ea typeface="Raleway Medium" pitchFamily="34" charset="-122"/>
                <a:cs typeface="Times New Roman" panose="02020603050405020304" pitchFamily="18" charset="0"/>
              </a:rPr>
              <a:t>Revenue analysis shows a healthy mix, with VIP zones contributing 20% of the total $400 average daily revenue. </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ea typeface="Raleway Medium" pitchFamily="34" charset="-122"/>
                <a:cs typeface="Times New Roman" panose="02020603050405020304" pitchFamily="18" charset="0"/>
              </a:rPr>
              <a:t>Additionally, our energy-efficient WSN protocols have resulted in a 30% reduction in power consumption compared to traditional systems.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CF65972-4ADA-5C1C-9DF1-2DF67349BD85}"/>
              </a:ext>
            </a:extLst>
          </p:cNvPr>
          <p:cNvPicPr>
            <a:picLocks noChangeAspect="1"/>
          </p:cNvPicPr>
          <p:nvPr/>
        </p:nvPicPr>
        <p:blipFill>
          <a:blip r:embed="rId3"/>
          <a:stretch>
            <a:fillRect/>
          </a:stretch>
        </p:blipFill>
        <p:spPr>
          <a:xfrm>
            <a:off x="12565293" y="7709491"/>
            <a:ext cx="1996613" cy="510584"/>
          </a:xfrm>
          <a:prstGeom prst="rect">
            <a:avLst/>
          </a:prstGeom>
        </p:spPr>
      </p:pic>
      <p:graphicFrame>
        <p:nvGraphicFramePr>
          <p:cNvPr id="9" name="Table 8">
            <a:extLst>
              <a:ext uri="{FF2B5EF4-FFF2-40B4-BE49-F238E27FC236}">
                <a16:creationId xmlns:a16="http://schemas.microsoft.com/office/drawing/2014/main" id="{1516B349-A25D-E221-AF8C-29A9CBE176A9}"/>
              </a:ext>
            </a:extLst>
          </p:cNvPr>
          <p:cNvGraphicFramePr>
            <a:graphicFrameLocks noGrp="1"/>
          </p:cNvGraphicFramePr>
          <p:nvPr>
            <p:extLst>
              <p:ext uri="{D42A27DB-BD31-4B8C-83A1-F6EECF244321}">
                <p14:modId xmlns:p14="http://schemas.microsoft.com/office/powerpoint/2010/main" val="1179827553"/>
              </p:ext>
            </p:extLst>
          </p:nvPr>
        </p:nvGraphicFramePr>
        <p:xfrm>
          <a:off x="725448" y="2355680"/>
          <a:ext cx="10053004" cy="2881969"/>
        </p:xfrm>
        <a:graphic>
          <a:graphicData uri="http://schemas.openxmlformats.org/drawingml/2006/table">
            <a:tbl>
              <a:tblPr firstRow="1" firstCol="1" bandRow="1">
                <a:tableStyleId>{2D5ABB26-0587-4C30-8999-92F81FD0307C}</a:tableStyleId>
              </a:tblPr>
              <a:tblGrid>
                <a:gridCol w="2872001">
                  <a:extLst>
                    <a:ext uri="{9D8B030D-6E8A-4147-A177-3AD203B41FA5}">
                      <a16:colId xmlns:a16="http://schemas.microsoft.com/office/drawing/2014/main" val="3759450593"/>
                    </a:ext>
                  </a:extLst>
                </a:gridCol>
                <a:gridCol w="2521757">
                  <a:extLst>
                    <a:ext uri="{9D8B030D-6E8A-4147-A177-3AD203B41FA5}">
                      <a16:colId xmlns:a16="http://schemas.microsoft.com/office/drawing/2014/main" val="1176250099"/>
                    </a:ext>
                  </a:extLst>
                </a:gridCol>
                <a:gridCol w="2521757">
                  <a:extLst>
                    <a:ext uri="{9D8B030D-6E8A-4147-A177-3AD203B41FA5}">
                      <a16:colId xmlns:a16="http://schemas.microsoft.com/office/drawing/2014/main" val="1628429720"/>
                    </a:ext>
                  </a:extLst>
                </a:gridCol>
                <a:gridCol w="2137489">
                  <a:extLst>
                    <a:ext uri="{9D8B030D-6E8A-4147-A177-3AD203B41FA5}">
                      <a16:colId xmlns:a16="http://schemas.microsoft.com/office/drawing/2014/main" val="1575911417"/>
                    </a:ext>
                  </a:extLst>
                </a:gridCol>
              </a:tblGrid>
              <a:tr h="432496">
                <a:tc>
                  <a:txBody>
                    <a:bodyPr/>
                    <a:lstStyle/>
                    <a:p>
                      <a:pPr marL="0" marR="0" indent="0" algn="just">
                        <a:lnSpc>
                          <a:spcPct val="150000"/>
                        </a:lnSpc>
                        <a:spcBef>
                          <a:spcPts val="0"/>
                        </a:spcBef>
                        <a:spcAft>
                          <a:spcPts val="600"/>
                        </a:spcAft>
                        <a:tabLst>
                          <a:tab pos="182880" algn="l"/>
                        </a:tabLst>
                      </a:pPr>
                      <a:r>
                        <a:rPr lang="en-US" sz="2000" b="1" spc="-5" dirty="0">
                          <a:solidFill>
                            <a:schemeClr val="bg1"/>
                          </a:solidFill>
                          <a:effectLst/>
                        </a:rPr>
                        <a:t>Feature</a:t>
                      </a:r>
                      <a:endParaRPr lang="en-US" sz="2000" b="1"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b="1" spc="-5" dirty="0">
                          <a:solidFill>
                            <a:schemeClr val="bg1"/>
                          </a:solidFill>
                          <a:effectLst/>
                        </a:rPr>
                        <a:t>RFID based system</a:t>
                      </a:r>
                      <a:endParaRPr lang="en-US" sz="2000" b="1"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b="1" spc="-5" dirty="0">
                          <a:solidFill>
                            <a:schemeClr val="bg1"/>
                          </a:solidFill>
                          <a:effectLst/>
                        </a:rPr>
                        <a:t>Camera based system</a:t>
                      </a:r>
                      <a:endParaRPr lang="en-US" sz="2000" b="1"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b="1" spc="-5" dirty="0">
                          <a:solidFill>
                            <a:schemeClr val="bg1"/>
                          </a:solidFill>
                          <a:effectLst/>
                        </a:rPr>
                        <a:t>Proposed system</a:t>
                      </a:r>
                      <a:endParaRPr lang="en-US" sz="2000" b="1"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714089840"/>
                  </a:ext>
                </a:extLst>
              </a:tr>
              <a:tr h="306140">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Real-time</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No</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Yes</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Yes</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55498252"/>
                  </a:ext>
                </a:extLst>
              </a:tr>
              <a:tr h="306140">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Scalability </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Medium</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High</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High</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8341204"/>
                  </a:ext>
                </a:extLst>
              </a:tr>
              <a:tr h="306140">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Cost efficiency</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High </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Low</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High</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221149427"/>
                  </a:ext>
                </a:extLst>
              </a:tr>
              <a:tr h="612279">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Energy efficiency</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Medium</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Low</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High</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423506315"/>
                  </a:ext>
                </a:extLst>
              </a:tr>
              <a:tr h="612279">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User differentiation</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a:solidFill>
                            <a:schemeClr val="bg1"/>
                          </a:solidFill>
                          <a:effectLst/>
                        </a:rPr>
                        <a:t>No</a:t>
                      </a:r>
                      <a:endParaRPr lang="en-US" sz="2000" spc="-5">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No</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lnSpc>
                          <a:spcPct val="150000"/>
                        </a:lnSpc>
                        <a:spcBef>
                          <a:spcPts val="0"/>
                        </a:spcBef>
                        <a:spcAft>
                          <a:spcPts val="600"/>
                        </a:spcAft>
                        <a:tabLst>
                          <a:tab pos="182880" algn="l"/>
                        </a:tabLst>
                      </a:pPr>
                      <a:r>
                        <a:rPr lang="en-US" sz="2000" spc="-5" dirty="0">
                          <a:solidFill>
                            <a:schemeClr val="bg1"/>
                          </a:solidFill>
                          <a:effectLst/>
                        </a:rPr>
                        <a:t>Yes</a:t>
                      </a:r>
                      <a:endParaRPr lang="en-US" sz="2000" spc="-5" dirty="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9945539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203" y="679371"/>
            <a:ext cx="6223635" cy="685205"/>
          </a:xfrm>
          <a:prstGeom prst="rect">
            <a:avLst/>
          </a:prstGeom>
          <a:noFill/>
          <a:ln/>
        </p:spPr>
        <p:txBody>
          <a:bodyPr wrap="none" lIns="0" tIns="0" rIns="0" bIns="0" rtlCol="0" anchor="t"/>
          <a:lstStyle/>
          <a:p>
            <a:pPr marL="0" indent="0">
              <a:lnSpc>
                <a:spcPts val="5350"/>
              </a:lnSpc>
              <a:buNone/>
            </a:pPr>
            <a:r>
              <a:rPr lang="en-US" sz="4800" b="1" dirty="0">
                <a:solidFill>
                  <a:srgbClr val="FFE14D"/>
                </a:solidFill>
                <a:latin typeface="Times New Roman" panose="02020603050405020304" pitchFamily="18" charset="0"/>
                <a:ea typeface="Comfortaa Bold" pitchFamily="34" charset="-122"/>
                <a:cs typeface="Times New Roman" panose="02020603050405020304" pitchFamily="18" charset="0"/>
              </a:rPr>
              <a:t>What Makes It Smart?</a:t>
            </a:r>
            <a:endParaRPr lang="en-US" sz="48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863203" y="1734503"/>
            <a:ext cx="616625" cy="616625"/>
          </a:xfrm>
          <a:prstGeom prst="rect">
            <a:avLst/>
          </a:prstGeom>
        </p:spPr>
      </p:pic>
      <p:sp>
        <p:nvSpPr>
          <p:cNvPr id="5" name="Text 1"/>
          <p:cNvSpPr/>
          <p:nvPr/>
        </p:nvSpPr>
        <p:spPr>
          <a:xfrm>
            <a:off x="863203" y="2597706"/>
            <a:ext cx="2936319" cy="342543"/>
          </a:xfrm>
          <a:prstGeom prst="rect">
            <a:avLst/>
          </a:prstGeom>
          <a:noFill/>
          <a:ln/>
        </p:spPr>
        <p:txBody>
          <a:bodyPr wrap="none" lIns="0" tIns="0" rIns="0" bIns="0" rtlCol="0" anchor="t"/>
          <a:lstStyle/>
          <a:p>
            <a:pPr marL="0" indent="0" algn="l">
              <a:lnSpc>
                <a:spcPts val="26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Differentiated Zones</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863203" y="3088243"/>
            <a:ext cx="3523774" cy="1184077"/>
          </a:xfrm>
          <a:prstGeom prst="rect">
            <a:avLst/>
          </a:prstGeom>
          <a:noFill/>
          <a:ln/>
        </p:spPr>
        <p:txBody>
          <a:bodyPr wrap="squar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VIP and normal parking areas to cater to different user needs</a:t>
            </a:r>
            <a:endParaRPr lang="en-US" sz="20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4756904" y="1734503"/>
            <a:ext cx="616625" cy="616625"/>
          </a:xfrm>
          <a:prstGeom prst="rect">
            <a:avLst/>
          </a:prstGeom>
        </p:spPr>
      </p:pic>
      <p:sp>
        <p:nvSpPr>
          <p:cNvPr id="8" name="Text 3"/>
          <p:cNvSpPr/>
          <p:nvPr/>
        </p:nvSpPr>
        <p:spPr>
          <a:xfrm>
            <a:off x="4756904" y="2597706"/>
            <a:ext cx="2740581" cy="342543"/>
          </a:xfrm>
          <a:prstGeom prst="rect">
            <a:avLst/>
          </a:prstGeom>
          <a:noFill/>
          <a:ln/>
        </p:spPr>
        <p:txBody>
          <a:bodyPr wrap="none" lIns="0" tIns="0" rIns="0" bIns="0" rtlCol="0" anchor="t"/>
          <a:lstStyle/>
          <a:p>
            <a:pPr marL="0" indent="0" algn="l">
              <a:lnSpc>
                <a:spcPts val="26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Dynamic Pricing</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4756904" y="3088243"/>
            <a:ext cx="3523893" cy="1184077"/>
          </a:xfrm>
          <a:prstGeom prst="rect">
            <a:avLst/>
          </a:prstGeom>
          <a:noFill/>
          <a:ln/>
        </p:spPr>
        <p:txBody>
          <a:bodyPr wrap="squar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Flat rate for VIP, tiered pricing with penalties for normal zones</a:t>
            </a:r>
            <a:endParaRPr lang="en-US" sz="20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863203" y="5012293"/>
            <a:ext cx="616625" cy="616625"/>
          </a:xfrm>
          <a:prstGeom prst="rect">
            <a:avLst/>
          </a:prstGeom>
        </p:spPr>
      </p:pic>
      <p:sp>
        <p:nvSpPr>
          <p:cNvPr id="11" name="Text 5"/>
          <p:cNvSpPr/>
          <p:nvPr/>
        </p:nvSpPr>
        <p:spPr>
          <a:xfrm>
            <a:off x="863203" y="5875496"/>
            <a:ext cx="2740581" cy="342543"/>
          </a:xfrm>
          <a:prstGeom prst="rect">
            <a:avLst/>
          </a:prstGeom>
          <a:noFill/>
          <a:ln/>
        </p:spPr>
        <p:txBody>
          <a:bodyPr wrap="none" lIns="0" tIns="0" rIns="0" bIns="0" rtlCol="0" anchor="t"/>
          <a:lstStyle/>
          <a:p>
            <a:pPr marL="0" indent="0" algn="l">
              <a:lnSpc>
                <a:spcPts val="26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Energy Efficiency</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863203" y="6366034"/>
            <a:ext cx="3523774" cy="789384"/>
          </a:xfrm>
          <a:prstGeom prst="rect">
            <a:avLst/>
          </a:prstGeom>
          <a:noFill/>
          <a:ln/>
        </p:spPr>
        <p:txBody>
          <a:bodyPr wrap="squar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Optimized WSN protocols to extend battery life of sensors</a:t>
            </a:r>
            <a:endParaRPr lang="en-US" sz="20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4756904" y="5012293"/>
            <a:ext cx="616625" cy="616625"/>
          </a:xfrm>
          <a:prstGeom prst="rect">
            <a:avLst/>
          </a:prstGeom>
        </p:spPr>
      </p:pic>
      <p:sp>
        <p:nvSpPr>
          <p:cNvPr id="14" name="Text 7"/>
          <p:cNvSpPr/>
          <p:nvPr/>
        </p:nvSpPr>
        <p:spPr>
          <a:xfrm>
            <a:off x="4756904" y="5875496"/>
            <a:ext cx="2740581" cy="342543"/>
          </a:xfrm>
          <a:prstGeom prst="rect">
            <a:avLst/>
          </a:prstGeom>
          <a:noFill/>
          <a:ln/>
        </p:spPr>
        <p:txBody>
          <a:bodyPr wrap="none" lIns="0" tIns="0" rIns="0" bIns="0" rtlCol="0" anchor="t"/>
          <a:lstStyle/>
          <a:p>
            <a:pPr marL="0" indent="0" algn="l">
              <a:lnSpc>
                <a:spcPts val="2650"/>
              </a:lnSpc>
              <a:buNone/>
            </a:pPr>
            <a:r>
              <a:rPr lang="en-US" sz="2400" b="1" dirty="0">
                <a:solidFill>
                  <a:srgbClr val="D7D4CC"/>
                </a:solidFill>
                <a:latin typeface="Times New Roman" panose="02020603050405020304" pitchFamily="18" charset="0"/>
                <a:ea typeface="Comfortaa Bold" pitchFamily="34" charset="-122"/>
                <a:cs typeface="Times New Roman" panose="02020603050405020304" pitchFamily="18" charset="0"/>
              </a:rPr>
              <a:t>Real-time Updates</a:t>
            </a:r>
            <a:endParaRPr lang="en-US" sz="2400" dirty="0">
              <a:latin typeface="Times New Roman" panose="02020603050405020304" pitchFamily="18" charset="0"/>
              <a:cs typeface="Times New Roman" panose="02020603050405020304" pitchFamily="18" charset="0"/>
            </a:endParaRPr>
          </a:p>
        </p:txBody>
      </p:sp>
      <p:sp>
        <p:nvSpPr>
          <p:cNvPr id="15" name="Text 8"/>
          <p:cNvSpPr/>
          <p:nvPr/>
        </p:nvSpPr>
        <p:spPr>
          <a:xfrm>
            <a:off x="4756904" y="6366034"/>
            <a:ext cx="3523893" cy="1184077"/>
          </a:xfrm>
          <a:prstGeom prst="rect">
            <a:avLst/>
          </a:prstGeom>
          <a:noFill/>
          <a:ln/>
        </p:spPr>
        <p:txBody>
          <a:bodyPr wrap="square" lIns="0" tIns="0" rIns="0" bIns="0" rtlCol="0" anchor="t"/>
          <a:lstStyle/>
          <a:p>
            <a:pPr marL="0" indent="0" algn="l">
              <a:lnSpc>
                <a:spcPts val="3100"/>
              </a:lnSpc>
              <a:buNone/>
            </a:pPr>
            <a:r>
              <a:rPr lang="en-US" sz="2000" dirty="0">
                <a:solidFill>
                  <a:srgbClr val="D7D4CC"/>
                </a:solidFill>
                <a:latin typeface="Times New Roman" panose="02020603050405020304" pitchFamily="18" charset="0"/>
                <a:ea typeface="Raleway Medium" pitchFamily="34" charset="-122"/>
                <a:cs typeface="Times New Roman" panose="02020603050405020304" pitchFamily="18" charset="0"/>
              </a:rPr>
              <a:t>Mobile app provides instant information on parking availability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822</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Raleway Medium</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Linga, Siddharth</cp:lastModifiedBy>
  <cp:revision>4</cp:revision>
  <dcterms:created xsi:type="dcterms:W3CDTF">2024-12-03T03:34:51Z</dcterms:created>
  <dcterms:modified xsi:type="dcterms:W3CDTF">2024-12-03T03:53:36Z</dcterms:modified>
</cp:coreProperties>
</file>